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  <p:sldMasterId id="2147483754" r:id="rId5"/>
  </p:sldMasterIdLst>
  <p:notesMasterIdLst>
    <p:notesMasterId r:id="rId18"/>
  </p:notesMasterIdLst>
  <p:handoutMasterIdLst>
    <p:handoutMasterId r:id="rId19"/>
  </p:handoutMasterIdLst>
  <p:sldIdLst>
    <p:sldId id="257" r:id="rId6"/>
    <p:sldId id="1145" r:id="rId7"/>
    <p:sldId id="1146" r:id="rId8"/>
    <p:sldId id="1143" r:id="rId9"/>
    <p:sldId id="1132" r:id="rId10"/>
    <p:sldId id="1142" r:id="rId11"/>
    <p:sldId id="1131" r:id="rId12"/>
    <p:sldId id="1133" r:id="rId13"/>
    <p:sldId id="1134" r:id="rId14"/>
    <p:sldId id="1141" r:id="rId15"/>
    <p:sldId id="1135" r:id="rId16"/>
    <p:sldId id="277" r:id="rId17"/>
  </p:sldIdLst>
  <p:sldSz cx="12192000" cy="6858000"/>
  <p:notesSz cx="6858000" cy="9144000"/>
  <p:custDataLst>
    <p:tags r:id="rId20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4A69CF-F99E-49C9-8C58-2C314B8C79D1}">
          <p14:sldIdLst>
            <p14:sldId id="257"/>
            <p14:sldId id="1145"/>
            <p14:sldId id="1146"/>
            <p14:sldId id="1143"/>
            <p14:sldId id="1132"/>
            <p14:sldId id="1142"/>
            <p14:sldId id="1131"/>
            <p14:sldId id="1133"/>
            <p14:sldId id="1134"/>
            <p14:sldId id="1141"/>
            <p14:sldId id="1135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DCEFE2-13E9-188C-5DA6-61BD39DD1B2C}" name="Michael Politis (GR)" initials="MP(" userId="S::michael.politis@pwc.com::681ba58d-6240-4c95-baf1-adb41c99dd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2F2F2"/>
    <a:srgbClr val="4472C4"/>
    <a:srgbClr val="8FAADC"/>
    <a:srgbClr val="767171"/>
    <a:srgbClr val="44546A"/>
    <a:srgbClr val="203864"/>
    <a:srgbClr val="C00000"/>
    <a:srgbClr val="242852"/>
    <a:srgbClr val="607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94"/>
  </p:normalViewPr>
  <p:slideViewPr>
    <p:cSldViewPr snapToGrid="0">
      <p:cViewPr varScale="1">
        <p:scale>
          <a:sx n="84" d="100"/>
          <a:sy n="84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81B9B31-E23F-447F-83A3-541013B5D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12AC50-3CFA-4DA9-8BDE-6FBC3E4B10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7CDF-E03F-4785-A394-754DDF3A9928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75A572-6B03-42A3-BB5A-8E8A15B46B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1D6FB2-CC0D-4C7D-8963-3C2F96A4B4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B4A03-8DD3-4607-A598-7047B43FE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7058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71E25-2752-480F-9BEA-6CEFCF6135AD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ADA20-7DAD-4686-8CE3-54E3E7C1F8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3383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136d0d7768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g1136d0d7768_0_91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g1136d0d7768_0_919:notes"/>
          <p:cNvSpPr txBox="1">
            <a:spLocks noGrp="1"/>
          </p:cNvSpPr>
          <p:nvPr>
            <p:ph type="sldNum" idx="12"/>
          </p:nvPr>
        </p:nvSpPr>
        <p:spPr>
          <a:xfrm>
            <a:off x="3850445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fld id="{00000000-1234-1234-1234-123412341234}" type="slidenum">
              <a:rPr kumimoji="0" lang="el-G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Roboto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6366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64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64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1521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503FE1-8FC4-941B-E84C-70D642BFC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0AD19E4-A2D2-8793-14F6-FFE64BC3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B1E3BB2-EF46-5EF2-BFB8-DB310ED2B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391A58-E43F-6E34-B907-1553AEE29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865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1C331E-478C-ABAA-775E-715365AB7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AF82FD6-C1CC-DF18-7E4C-75D2B86DD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C0CC346-AE14-D891-F628-D1293035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CBAAFE-C675-9F5C-F6D2-E33ECA613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017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03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768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424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9190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07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837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0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54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A9212A25-12FE-4AED-91AE-D5E2CB90B2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4982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A9212A25-12FE-4AED-91AE-D5E2CB90B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DE55E7-6745-40A6-A5EA-E6882C248C8F}"/>
              </a:ext>
            </a:extLst>
          </p:cNvPr>
          <p:cNvSpPr/>
          <p:nvPr userDrawn="1"/>
        </p:nvSpPr>
        <p:spPr>
          <a:xfrm>
            <a:off x="0" y="1"/>
            <a:ext cx="6827519" cy="3574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D35EA8-5A59-4369-81E8-A473C0E29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27519" y="0"/>
            <a:ext cx="5364481" cy="35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95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7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8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1">
            <a:extLst>
              <a:ext uri="{FF2B5EF4-FFF2-40B4-BE49-F238E27FC236}">
                <a16:creationId xmlns:a16="http://schemas.microsoft.com/office/drawing/2014/main" xmlns="" id="{03917CCC-B339-8318-4C60-028FC72D9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99" y="302005"/>
            <a:ext cx="1723601" cy="404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AFCAF99-C386-3E3F-C115-766B616289A5}"/>
              </a:ext>
            </a:extLst>
          </p:cNvPr>
          <p:cNvCxnSpPr>
            <a:cxnSpLocks/>
          </p:cNvCxnSpPr>
          <p:nvPr userDrawn="1"/>
        </p:nvCxnSpPr>
        <p:spPr>
          <a:xfrm>
            <a:off x="1066339" y="973105"/>
            <a:ext cx="10080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B442F75-006F-5815-E293-06B0F45CA48B}"/>
              </a:ext>
            </a:extLst>
          </p:cNvPr>
          <p:cNvSpPr txBox="1">
            <a:spLocks/>
          </p:cNvSpPr>
          <p:nvPr userDrawn="1"/>
        </p:nvSpPr>
        <p:spPr>
          <a:xfrm>
            <a:off x="9105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r" defTabSz="914400" rtl="0" eaLnBrk="1" latinLnBrk="0" hangingPunct="1">
              <a:defRPr sz="1000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460C9-E6C6-4C3A-AAD9-80E046740292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EE2CCBB-90DC-ACC1-E955-9DD915E1D99A}"/>
              </a:ext>
            </a:extLst>
          </p:cNvPr>
          <p:cNvCxnSpPr>
            <a:cxnSpLocks/>
          </p:cNvCxnSpPr>
          <p:nvPr userDrawn="1"/>
        </p:nvCxnSpPr>
        <p:spPr>
          <a:xfrm>
            <a:off x="275981" y="6393815"/>
            <a:ext cx="11603599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57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2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21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81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;p105">
            <a:extLst>
              <a:ext uri="{FF2B5EF4-FFF2-40B4-BE49-F238E27FC236}">
                <a16:creationId xmlns:a16="http://schemas.microsoft.com/office/drawing/2014/main" xmlns="" id="{386DA3B3-2CEE-2A95-21EB-DD40AF646CDB}"/>
              </a:ext>
            </a:extLst>
          </p:cNvPr>
          <p:cNvSpPr/>
          <p:nvPr userDrawn="1"/>
        </p:nvSpPr>
        <p:spPr>
          <a:xfrm>
            <a:off x="1" y="-2"/>
            <a:ext cx="2935704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0;p105">
            <a:extLst>
              <a:ext uri="{FF2B5EF4-FFF2-40B4-BE49-F238E27FC236}">
                <a16:creationId xmlns:a16="http://schemas.microsoft.com/office/drawing/2014/main" xmlns="" id="{E5FA21F2-B584-C066-6C02-FDB652BA588D}"/>
              </a:ext>
            </a:extLst>
          </p:cNvPr>
          <p:cNvSpPr/>
          <p:nvPr userDrawn="1"/>
        </p:nvSpPr>
        <p:spPr>
          <a:xfrm rot="5400000">
            <a:off x="1631386" y="1304317"/>
            <a:ext cx="6858000" cy="42493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78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2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4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vmlDrawing" Target="../drawings/vmlDrawing3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87A71FC3-5537-4C2B-AE66-47F69089D5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286195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7" imgW="347" imgH="348" progId="TCLayout.ActiveDocument.1">
                  <p:embed/>
                </p:oleObj>
              </mc:Choice>
              <mc:Fallback>
                <p:oleObj name="think-cell Slide" r:id="rId17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xmlns="" id="{87A71FC3-5537-4C2B-AE66-47F69089D5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3" r:id="rId12"/>
    <p:sldLayoutId id="214748373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806AD40E-FE7A-3F60-B59D-5710261B30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286195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16" imgW="347" imgH="348" progId="TCLayout.ActiveDocument.1">
                  <p:embed/>
                </p:oleObj>
              </mc:Choice>
              <mc:Fallback>
                <p:oleObj name="think-cell Slide" r:id="rId16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xmlns="" id="{806AD40E-FE7A-3F60-B59D-5710261B3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71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g1136d0d7768_0_919"/>
          <p:cNvGrpSpPr/>
          <p:nvPr/>
        </p:nvGrpSpPr>
        <p:grpSpPr>
          <a:xfrm>
            <a:off x="0" y="-1"/>
            <a:ext cx="12192000" cy="6858001"/>
            <a:chOff x="0" y="0"/>
            <a:chExt cx="12192000" cy="6858001"/>
          </a:xfrm>
        </p:grpSpPr>
        <p:pic>
          <p:nvPicPr>
            <p:cNvPr id="32" name="Google Shape;32;g1136d0d7768_0_919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3;g1136d0d7768_0_919"/>
            <p:cNvSpPr/>
            <p:nvPr/>
          </p:nvSpPr>
          <p:spPr>
            <a:xfrm>
              <a:off x="1516987" y="1050290"/>
              <a:ext cx="4741800" cy="3024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13476"/>
            </a:solidFill>
            <a:ln>
              <a:noFill/>
            </a:ln>
          </p:spPr>
          <p:txBody>
            <a:bodyPr spcFirstLastPara="1" wrap="square" lIns="111175" tIns="15850" rIns="111175" bIns="15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l-G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Υπουργείο Υγείας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g1136d0d7768_0_919"/>
          <p:cNvSpPr txBox="1"/>
          <p:nvPr/>
        </p:nvSpPr>
        <p:spPr>
          <a:xfrm>
            <a:off x="506630" y="2800367"/>
            <a:ext cx="9999826" cy="25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l-GR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Βελτίωση Εφημέρευσης Αττικής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 sz="14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Google Shape;35;g1136d0d7768_0_919"/>
          <p:cNvSpPr txBox="1"/>
          <p:nvPr/>
        </p:nvSpPr>
        <p:spPr>
          <a:xfrm>
            <a:off x="506630" y="4819067"/>
            <a:ext cx="87804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None/>
              <a:tabLst/>
              <a:defRPr/>
            </a:pPr>
            <a:r>
              <a:rPr lang="el-GR" sz="1600" i="1" kern="0">
                <a:solidFill>
                  <a:srgbClr val="FFFFFF"/>
                </a:solidFill>
                <a:latin typeface="Arial"/>
                <a:ea typeface="Roboto"/>
                <a:cs typeface="Arial"/>
                <a:sym typeface="Roboto"/>
              </a:rPr>
              <a:t>Ιανουάριος</a:t>
            </a:r>
            <a:r>
              <a:rPr kumimoji="0" lang="el-GR" sz="1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2025</a:t>
            </a:r>
            <a:endParaRPr kumimoji="0" lang="el-GR" sz="105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136d0d7768_0_919"/>
          <p:cNvSpPr/>
          <p:nvPr/>
        </p:nvSpPr>
        <p:spPr>
          <a:xfrm>
            <a:off x="1516986" y="730905"/>
            <a:ext cx="4741800" cy="302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13476"/>
          </a:solidFill>
          <a:ln>
            <a:noFill/>
          </a:ln>
        </p:spPr>
        <p:txBody>
          <a:bodyPr spcFirstLastPara="1" wrap="square" lIns="111175" tIns="15850" rIns="111175" bIns="15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ΕΛΛΗΝΙΚΗ ΔΗΜΟΚΡΑΤΙΑ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F2DF47-8F89-C338-BEC9-02933C38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50103-WA0000">
            <a:hlinkClick r:id="" action="ppaction://media"/>
            <a:extLst>
              <a:ext uri="{FF2B5EF4-FFF2-40B4-BE49-F238E27FC236}">
                <a16:creationId xmlns:a16="http://schemas.microsoft.com/office/drawing/2014/main" xmlns="" id="{770C5903-6CD1-068C-D897-83C4451B1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01" y="2463194"/>
            <a:ext cx="6761964" cy="381157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9B2350-AC8C-B00D-35D5-BC0FF2498F8D}"/>
              </a:ext>
            </a:extLst>
          </p:cNvPr>
          <p:cNvSpPr txBox="1"/>
          <p:nvPr/>
        </p:nvSpPr>
        <p:spPr>
          <a:xfrm>
            <a:off x="7874024" y="4734002"/>
            <a:ext cx="391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Ακολουθεί επέκταση στο μοντέλο εφημεριών των νοσοκομείων της Αττικής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oogle Shape;1654;p92">
            <a:extLst>
              <a:ext uri="{FF2B5EF4-FFF2-40B4-BE49-F238E27FC236}">
                <a16:creationId xmlns:a16="http://schemas.microsoft.com/office/drawing/2014/main" xmlns="" id="{46B1CCB0-3D17-75B3-B763-73D5908C3548}"/>
              </a:ext>
            </a:extLst>
          </p:cNvPr>
          <p:cNvGrpSpPr/>
          <p:nvPr/>
        </p:nvGrpSpPr>
        <p:grpSpPr>
          <a:xfrm>
            <a:off x="7464425" y="3665651"/>
            <a:ext cx="325423" cy="325438"/>
            <a:chOff x="3523866" y="3895566"/>
            <a:chExt cx="457200" cy="457200"/>
          </a:xfrm>
          <a:solidFill>
            <a:srgbClr val="002060"/>
          </a:solidFill>
        </p:grpSpPr>
        <p:sp>
          <p:nvSpPr>
            <p:cNvPr id="7" name="Google Shape;1655;p92">
              <a:extLst>
                <a:ext uri="{FF2B5EF4-FFF2-40B4-BE49-F238E27FC236}">
                  <a16:creationId xmlns:a16="http://schemas.microsoft.com/office/drawing/2014/main" xmlns="" id="{ADE08257-4555-031A-381B-BEFB02B60492}"/>
                </a:ext>
              </a:extLst>
            </p:cNvPr>
            <p:cNvSpPr/>
            <p:nvPr/>
          </p:nvSpPr>
          <p:spPr>
            <a:xfrm>
              <a:off x="3721986" y="4124166"/>
              <a:ext cx="60959" cy="22828"/>
            </a:xfrm>
            <a:custGeom>
              <a:avLst/>
              <a:gdLst/>
              <a:ahLst/>
              <a:cxnLst/>
              <a:rect l="l" t="t" r="r" b="b"/>
              <a:pathLst>
                <a:path w="60959" h="22828" extrusionOk="0">
                  <a:moveTo>
                    <a:pt x="0" y="0"/>
                  </a:moveTo>
                  <a:lnTo>
                    <a:pt x="60960" y="0"/>
                  </a:lnTo>
                  <a:lnTo>
                    <a:pt x="60960" y="22828"/>
                  </a:lnTo>
                  <a:lnTo>
                    <a:pt x="0" y="2282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56;p92">
              <a:extLst>
                <a:ext uri="{FF2B5EF4-FFF2-40B4-BE49-F238E27FC236}">
                  <a16:creationId xmlns:a16="http://schemas.microsoft.com/office/drawing/2014/main" xmlns="" id="{C4411AEA-91C4-7AF5-476D-E2A05CFC04EE}"/>
                </a:ext>
              </a:extLst>
            </p:cNvPr>
            <p:cNvSpPr/>
            <p:nvPr/>
          </p:nvSpPr>
          <p:spPr>
            <a:xfrm>
              <a:off x="3721986" y="4154614"/>
              <a:ext cx="60959" cy="22891"/>
            </a:xfrm>
            <a:custGeom>
              <a:avLst/>
              <a:gdLst/>
              <a:ahLst/>
              <a:cxnLst/>
              <a:rect l="l" t="t" r="r" b="b"/>
              <a:pathLst>
                <a:path w="60959" h="22891" extrusionOk="0">
                  <a:moveTo>
                    <a:pt x="0" y="0"/>
                  </a:moveTo>
                  <a:lnTo>
                    <a:pt x="60960" y="0"/>
                  </a:lnTo>
                  <a:lnTo>
                    <a:pt x="60960" y="22892"/>
                  </a:lnTo>
                  <a:lnTo>
                    <a:pt x="0" y="2289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657;p92">
              <a:extLst>
                <a:ext uri="{FF2B5EF4-FFF2-40B4-BE49-F238E27FC236}">
                  <a16:creationId xmlns:a16="http://schemas.microsoft.com/office/drawing/2014/main" xmlns="" id="{293BAD3E-F573-C531-3FCE-ADF327D986F9}"/>
                </a:ext>
              </a:extLst>
            </p:cNvPr>
            <p:cNvSpPr/>
            <p:nvPr/>
          </p:nvSpPr>
          <p:spPr>
            <a:xfrm>
              <a:off x="3523866" y="389556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154813" y="436880"/>
                  </a:moveTo>
                  <a:lnTo>
                    <a:pt x="75438" y="436880"/>
                  </a:lnTo>
                  <a:lnTo>
                    <a:pt x="75438" y="167862"/>
                  </a:lnTo>
                  <a:lnTo>
                    <a:pt x="154813" y="167862"/>
                  </a:lnTo>
                  <a:lnTo>
                    <a:pt x="154813" y="436880"/>
                  </a:lnTo>
                  <a:close/>
                  <a:moveTo>
                    <a:pt x="240538" y="436880"/>
                  </a:moveTo>
                  <a:lnTo>
                    <a:pt x="215900" y="436880"/>
                  </a:lnTo>
                  <a:lnTo>
                    <a:pt x="215900" y="358966"/>
                  </a:lnTo>
                  <a:lnTo>
                    <a:pt x="240570" y="358966"/>
                  </a:lnTo>
                  <a:lnTo>
                    <a:pt x="240570" y="436880"/>
                  </a:lnTo>
                  <a:close/>
                  <a:moveTo>
                    <a:pt x="281813" y="147955"/>
                  </a:moveTo>
                  <a:lnTo>
                    <a:pt x="281813" y="436880"/>
                  </a:lnTo>
                  <a:lnTo>
                    <a:pt x="260350" y="436880"/>
                  </a:lnTo>
                  <a:lnTo>
                    <a:pt x="260350" y="339122"/>
                  </a:lnTo>
                  <a:lnTo>
                    <a:pt x="195929" y="339122"/>
                  </a:lnTo>
                  <a:lnTo>
                    <a:pt x="195929" y="436880"/>
                  </a:lnTo>
                  <a:lnTo>
                    <a:pt x="174625" y="436880"/>
                  </a:lnTo>
                  <a:lnTo>
                    <a:pt x="174625" y="81280"/>
                  </a:lnTo>
                  <a:lnTo>
                    <a:pt x="281591" y="81280"/>
                  </a:lnTo>
                  <a:lnTo>
                    <a:pt x="281591" y="147955"/>
                  </a:lnTo>
                  <a:close/>
                  <a:moveTo>
                    <a:pt x="381476" y="436880"/>
                  </a:moveTo>
                  <a:lnTo>
                    <a:pt x="302387" y="436880"/>
                  </a:lnTo>
                  <a:lnTo>
                    <a:pt x="302387" y="167862"/>
                  </a:lnTo>
                  <a:lnTo>
                    <a:pt x="381254" y="167862"/>
                  </a:lnTo>
                  <a:lnTo>
                    <a:pt x="381254" y="436880"/>
                  </a:lnTo>
                  <a:close/>
                  <a:moveTo>
                    <a:pt x="437579" y="436880"/>
                  </a:moveTo>
                  <a:lnTo>
                    <a:pt x="401066" y="436880"/>
                  </a:lnTo>
                  <a:lnTo>
                    <a:pt x="401066" y="147955"/>
                  </a:lnTo>
                  <a:lnTo>
                    <a:pt x="302387" y="147955"/>
                  </a:lnTo>
                  <a:lnTo>
                    <a:pt x="302387" y="61436"/>
                  </a:lnTo>
                  <a:lnTo>
                    <a:pt x="154813" y="61436"/>
                  </a:lnTo>
                  <a:lnTo>
                    <a:pt x="154813" y="148019"/>
                  </a:lnTo>
                  <a:lnTo>
                    <a:pt x="55626" y="148019"/>
                  </a:lnTo>
                  <a:lnTo>
                    <a:pt x="55626" y="436944"/>
                  </a:lnTo>
                  <a:lnTo>
                    <a:pt x="19844" y="436944"/>
                  </a:lnTo>
                  <a:lnTo>
                    <a:pt x="19844" y="19812"/>
                  </a:lnTo>
                  <a:lnTo>
                    <a:pt x="437356" y="19812"/>
                  </a:lnTo>
                  <a:lnTo>
                    <a:pt x="437356" y="4368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658;p92">
              <a:extLst>
                <a:ext uri="{FF2B5EF4-FFF2-40B4-BE49-F238E27FC236}">
                  <a16:creationId xmlns:a16="http://schemas.microsoft.com/office/drawing/2014/main" xmlns="" id="{AB51EC77-7CEF-789C-6866-E6C26EC1E947}"/>
                </a:ext>
              </a:extLst>
            </p:cNvPr>
            <p:cNvSpPr/>
            <p:nvPr/>
          </p:nvSpPr>
          <p:spPr>
            <a:xfrm>
              <a:off x="3721986" y="4002214"/>
              <a:ext cx="60959" cy="53371"/>
            </a:xfrm>
            <a:custGeom>
              <a:avLst/>
              <a:gdLst/>
              <a:ahLst/>
              <a:cxnLst/>
              <a:rect l="l" t="t" r="r" b="b"/>
              <a:pathLst>
                <a:path w="60959" h="53371" extrusionOk="0">
                  <a:moveTo>
                    <a:pt x="19463" y="53372"/>
                  </a:moveTo>
                  <a:lnTo>
                    <a:pt x="40481" y="53372"/>
                  </a:lnTo>
                  <a:lnTo>
                    <a:pt x="40481" y="35719"/>
                  </a:lnTo>
                  <a:lnTo>
                    <a:pt x="60960" y="35719"/>
                  </a:lnTo>
                  <a:lnTo>
                    <a:pt x="60960" y="17208"/>
                  </a:lnTo>
                  <a:lnTo>
                    <a:pt x="40481" y="17208"/>
                  </a:lnTo>
                  <a:lnTo>
                    <a:pt x="40481" y="0"/>
                  </a:lnTo>
                  <a:lnTo>
                    <a:pt x="19463" y="0"/>
                  </a:lnTo>
                  <a:lnTo>
                    <a:pt x="19463" y="17208"/>
                  </a:lnTo>
                  <a:lnTo>
                    <a:pt x="0" y="17208"/>
                  </a:lnTo>
                  <a:lnTo>
                    <a:pt x="0" y="35719"/>
                  </a:lnTo>
                  <a:lnTo>
                    <a:pt x="19463" y="35719"/>
                  </a:lnTo>
                  <a:lnTo>
                    <a:pt x="19463" y="53372"/>
                  </a:lnTo>
                  <a:lnTo>
                    <a:pt x="19463" y="53372"/>
                  </a:lnTo>
                  <a:lnTo>
                    <a:pt x="19463" y="533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59;p92">
              <a:extLst>
                <a:ext uri="{FF2B5EF4-FFF2-40B4-BE49-F238E27FC236}">
                  <a16:creationId xmlns:a16="http://schemas.microsoft.com/office/drawing/2014/main" xmlns="" id="{67ACF947-7AA3-8283-B9CD-D99926154291}"/>
                </a:ext>
              </a:extLst>
            </p:cNvPr>
            <p:cNvSpPr/>
            <p:nvPr/>
          </p:nvSpPr>
          <p:spPr>
            <a:xfrm>
              <a:off x="3622926" y="4116514"/>
              <a:ext cx="30479" cy="15240"/>
            </a:xfrm>
            <a:custGeom>
              <a:avLst/>
              <a:gdLst/>
              <a:ahLst/>
              <a:cxnLst/>
              <a:rect l="l" t="t" r="r" b="b"/>
              <a:pathLst>
                <a:path w="30479" h="15240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660;p92">
              <a:extLst>
                <a:ext uri="{FF2B5EF4-FFF2-40B4-BE49-F238E27FC236}">
                  <a16:creationId xmlns:a16="http://schemas.microsoft.com/office/drawing/2014/main" xmlns="" id="{6BCB7B2D-6317-50E5-1D74-0591E0EB70C0}"/>
                </a:ext>
              </a:extLst>
            </p:cNvPr>
            <p:cNvSpPr/>
            <p:nvPr/>
          </p:nvSpPr>
          <p:spPr>
            <a:xfrm>
              <a:off x="3622926" y="4146994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61;p92">
              <a:extLst>
                <a:ext uri="{FF2B5EF4-FFF2-40B4-BE49-F238E27FC236}">
                  <a16:creationId xmlns:a16="http://schemas.microsoft.com/office/drawing/2014/main" xmlns="" id="{80BCED84-25A6-7B49-A68A-6B50CEFE21CB}"/>
                </a:ext>
              </a:extLst>
            </p:cNvPr>
            <p:cNvSpPr/>
            <p:nvPr/>
          </p:nvSpPr>
          <p:spPr>
            <a:xfrm>
              <a:off x="3622926" y="4185094"/>
              <a:ext cx="30479" cy="15271"/>
            </a:xfrm>
            <a:custGeom>
              <a:avLst/>
              <a:gdLst/>
              <a:ahLst/>
              <a:cxnLst/>
              <a:rect l="l" t="t" r="r" b="b"/>
              <a:pathLst>
                <a:path w="30479" h="15271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72"/>
                  </a:lnTo>
                  <a:lnTo>
                    <a:pt x="0" y="1527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662;p92">
              <a:extLst>
                <a:ext uri="{FF2B5EF4-FFF2-40B4-BE49-F238E27FC236}">
                  <a16:creationId xmlns:a16="http://schemas.microsoft.com/office/drawing/2014/main" xmlns="" id="{DB48E82E-6562-161C-F757-BBA5222441FD}"/>
                </a:ext>
              </a:extLst>
            </p:cNvPr>
            <p:cNvSpPr/>
            <p:nvPr/>
          </p:nvSpPr>
          <p:spPr>
            <a:xfrm>
              <a:off x="3622926" y="4215606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663;p92">
              <a:extLst>
                <a:ext uri="{FF2B5EF4-FFF2-40B4-BE49-F238E27FC236}">
                  <a16:creationId xmlns:a16="http://schemas.microsoft.com/office/drawing/2014/main" xmlns="" id="{A2C0834F-2387-C0D2-F978-ED017DAEFF20}"/>
                </a:ext>
              </a:extLst>
            </p:cNvPr>
            <p:cNvSpPr/>
            <p:nvPr/>
          </p:nvSpPr>
          <p:spPr>
            <a:xfrm>
              <a:off x="3622926" y="4253706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64;p92">
              <a:extLst>
                <a:ext uri="{FF2B5EF4-FFF2-40B4-BE49-F238E27FC236}">
                  <a16:creationId xmlns:a16="http://schemas.microsoft.com/office/drawing/2014/main" xmlns="" id="{70CF4A9F-C566-0367-5A39-20A4A65B11FF}"/>
                </a:ext>
              </a:extLst>
            </p:cNvPr>
            <p:cNvSpPr/>
            <p:nvPr/>
          </p:nvSpPr>
          <p:spPr>
            <a:xfrm>
              <a:off x="3622926" y="4291806"/>
              <a:ext cx="30479" cy="15208"/>
            </a:xfrm>
            <a:custGeom>
              <a:avLst/>
              <a:gdLst/>
              <a:ahLst/>
              <a:cxnLst/>
              <a:rect l="l" t="t" r="r" b="b"/>
              <a:pathLst>
                <a:path w="30479" h="15208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08"/>
                  </a:lnTo>
                  <a:lnTo>
                    <a:pt x="0" y="1520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665;p92">
              <a:extLst>
                <a:ext uri="{FF2B5EF4-FFF2-40B4-BE49-F238E27FC236}">
                  <a16:creationId xmlns:a16="http://schemas.microsoft.com/office/drawing/2014/main" xmlns="" id="{9D5E8C36-741E-2D96-6B2C-7EE9C74D03C2}"/>
                </a:ext>
              </a:extLst>
            </p:cNvPr>
            <p:cNvSpPr/>
            <p:nvPr/>
          </p:nvSpPr>
          <p:spPr>
            <a:xfrm>
              <a:off x="3851525" y="4116514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40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666;p92">
              <a:extLst>
                <a:ext uri="{FF2B5EF4-FFF2-40B4-BE49-F238E27FC236}">
                  <a16:creationId xmlns:a16="http://schemas.microsoft.com/office/drawing/2014/main" xmlns="" id="{B08613E6-69C8-EC7F-5B60-832C68C5955A}"/>
                </a:ext>
              </a:extLst>
            </p:cNvPr>
            <p:cNvSpPr/>
            <p:nvPr/>
          </p:nvSpPr>
          <p:spPr>
            <a:xfrm>
              <a:off x="3851525" y="4146994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667;p92">
              <a:extLst>
                <a:ext uri="{FF2B5EF4-FFF2-40B4-BE49-F238E27FC236}">
                  <a16:creationId xmlns:a16="http://schemas.microsoft.com/office/drawing/2014/main" xmlns="" id="{A977D9A1-CE5F-4C92-3F42-9598B4AB7C6C}"/>
                </a:ext>
              </a:extLst>
            </p:cNvPr>
            <p:cNvSpPr/>
            <p:nvPr/>
          </p:nvSpPr>
          <p:spPr>
            <a:xfrm>
              <a:off x="3851525" y="4185094"/>
              <a:ext cx="22860" cy="15271"/>
            </a:xfrm>
            <a:custGeom>
              <a:avLst/>
              <a:gdLst/>
              <a:ahLst/>
              <a:cxnLst/>
              <a:rect l="l" t="t" r="r" b="b"/>
              <a:pathLst>
                <a:path w="22860" h="15271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72"/>
                  </a:lnTo>
                  <a:lnTo>
                    <a:pt x="0" y="1527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668;p92">
              <a:extLst>
                <a:ext uri="{FF2B5EF4-FFF2-40B4-BE49-F238E27FC236}">
                  <a16:creationId xmlns:a16="http://schemas.microsoft.com/office/drawing/2014/main" xmlns="" id="{CF7CE9F2-8902-5DCC-9F66-47F547C799EE}"/>
                </a:ext>
              </a:extLst>
            </p:cNvPr>
            <p:cNvSpPr/>
            <p:nvPr/>
          </p:nvSpPr>
          <p:spPr>
            <a:xfrm>
              <a:off x="3851525" y="4215606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669;p92">
              <a:extLst>
                <a:ext uri="{FF2B5EF4-FFF2-40B4-BE49-F238E27FC236}">
                  <a16:creationId xmlns:a16="http://schemas.microsoft.com/office/drawing/2014/main" xmlns="" id="{0663D9D5-0E3F-AE64-A471-400B39B862FB}"/>
                </a:ext>
              </a:extLst>
            </p:cNvPr>
            <p:cNvSpPr/>
            <p:nvPr/>
          </p:nvSpPr>
          <p:spPr>
            <a:xfrm>
              <a:off x="3851525" y="4253706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670;p92">
              <a:extLst>
                <a:ext uri="{FF2B5EF4-FFF2-40B4-BE49-F238E27FC236}">
                  <a16:creationId xmlns:a16="http://schemas.microsoft.com/office/drawing/2014/main" xmlns="" id="{232286C0-C31A-A27B-0379-B9E551592261}"/>
                </a:ext>
              </a:extLst>
            </p:cNvPr>
            <p:cNvSpPr/>
            <p:nvPr/>
          </p:nvSpPr>
          <p:spPr>
            <a:xfrm>
              <a:off x="3851525" y="4291806"/>
              <a:ext cx="22860" cy="15208"/>
            </a:xfrm>
            <a:custGeom>
              <a:avLst/>
              <a:gdLst/>
              <a:ahLst/>
              <a:cxnLst/>
              <a:rect l="l" t="t" r="r" b="b"/>
              <a:pathLst>
                <a:path w="22860" h="15208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08"/>
                  </a:lnTo>
                  <a:lnTo>
                    <a:pt x="0" y="1520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1FF029-A26A-E374-F9BB-D306963A7A8D}"/>
              </a:ext>
            </a:extLst>
          </p:cNvPr>
          <p:cNvSpPr txBox="1"/>
          <p:nvPr/>
        </p:nvSpPr>
        <p:spPr>
          <a:xfrm>
            <a:off x="7874024" y="3473096"/>
            <a:ext cx="391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Πιλοτική λειτουργεία από τον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Φεβρουάριο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μία δέσμη εφημερίας 4 Νοσοκομείων κορμού</a:t>
            </a:r>
          </a:p>
        </p:txBody>
      </p:sp>
      <p:sp>
        <p:nvSpPr>
          <p:cNvPr id="24" name="Google Shape;2072;p98">
            <a:extLst>
              <a:ext uri="{FF2B5EF4-FFF2-40B4-BE49-F238E27FC236}">
                <a16:creationId xmlns:a16="http://schemas.microsoft.com/office/drawing/2014/main" xmlns="" id="{E1D5AE87-117A-281D-839E-85FB0F2E1894}"/>
              </a:ext>
            </a:extLst>
          </p:cNvPr>
          <p:cNvSpPr/>
          <p:nvPr/>
        </p:nvSpPr>
        <p:spPr>
          <a:xfrm>
            <a:off x="7469717" y="4843139"/>
            <a:ext cx="324504" cy="325426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2" y="551"/>
                </a:moveTo>
                <a:cubicBezTo>
                  <a:pt x="25" y="551"/>
                  <a:pt x="25" y="551"/>
                  <a:pt x="25" y="551"/>
                </a:cubicBezTo>
                <a:cubicBezTo>
                  <a:pt x="25" y="24"/>
                  <a:pt x="25" y="24"/>
                  <a:pt x="25" y="24"/>
                </a:cubicBezTo>
                <a:cubicBezTo>
                  <a:pt x="552" y="24"/>
                  <a:pt x="552" y="24"/>
                  <a:pt x="552" y="24"/>
                </a:cubicBezTo>
                <a:lnTo>
                  <a:pt x="552" y="551"/>
                </a:lnTo>
                <a:close/>
                <a:moveTo>
                  <a:pt x="97" y="234"/>
                </a:moveTo>
                <a:cubicBezTo>
                  <a:pt x="107" y="234"/>
                  <a:pt x="117" y="230"/>
                  <a:pt x="125" y="223"/>
                </a:cubicBezTo>
                <a:cubicBezTo>
                  <a:pt x="206" y="258"/>
                  <a:pt x="206" y="258"/>
                  <a:pt x="206" y="258"/>
                </a:cubicBezTo>
                <a:cubicBezTo>
                  <a:pt x="204" y="264"/>
                  <a:pt x="203" y="271"/>
                  <a:pt x="203" y="278"/>
                </a:cubicBezTo>
                <a:cubicBezTo>
                  <a:pt x="203" y="293"/>
                  <a:pt x="207" y="306"/>
                  <a:pt x="215" y="318"/>
                </a:cubicBezTo>
                <a:cubicBezTo>
                  <a:pt x="160" y="361"/>
                  <a:pt x="160" y="361"/>
                  <a:pt x="160" y="361"/>
                </a:cubicBezTo>
                <a:cubicBezTo>
                  <a:pt x="154" y="357"/>
                  <a:pt x="147" y="355"/>
                  <a:pt x="140" y="355"/>
                </a:cubicBezTo>
                <a:cubicBezTo>
                  <a:pt x="119" y="355"/>
                  <a:pt x="102" y="372"/>
                  <a:pt x="102" y="393"/>
                </a:cubicBezTo>
                <a:cubicBezTo>
                  <a:pt x="102" y="414"/>
                  <a:pt x="119" y="432"/>
                  <a:pt x="140" y="432"/>
                </a:cubicBezTo>
                <a:cubicBezTo>
                  <a:pt x="161" y="432"/>
                  <a:pt x="179" y="414"/>
                  <a:pt x="179" y="393"/>
                </a:cubicBezTo>
                <a:cubicBezTo>
                  <a:pt x="179" y="389"/>
                  <a:pt x="178" y="385"/>
                  <a:pt x="176" y="380"/>
                </a:cubicBezTo>
                <a:cubicBezTo>
                  <a:pt x="232" y="337"/>
                  <a:pt x="232" y="337"/>
                  <a:pt x="232" y="337"/>
                </a:cubicBezTo>
                <a:cubicBezTo>
                  <a:pt x="244" y="347"/>
                  <a:pt x="260" y="353"/>
                  <a:pt x="278" y="353"/>
                </a:cubicBezTo>
                <a:cubicBezTo>
                  <a:pt x="285" y="353"/>
                  <a:pt x="291" y="352"/>
                  <a:pt x="297" y="350"/>
                </a:cubicBezTo>
                <a:cubicBezTo>
                  <a:pt x="348" y="450"/>
                  <a:pt x="348" y="450"/>
                  <a:pt x="348" y="450"/>
                </a:cubicBezTo>
                <a:cubicBezTo>
                  <a:pt x="342" y="457"/>
                  <a:pt x="338" y="466"/>
                  <a:pt x="338" y="476"/>
                </a:cubicBezTo>
                <a:cubicBezTo>
                  <a:pt x="338" y="497"/>
                  <a:pt x="355" y="514"/>
                  <a:pt x="377" y="514"/>
                </a:cubicBezTo>
                <a:cubicBezTo>
                  <a:pt x="398" y="514"/>
                  <a:pt x="415" y="497"/>
                  <a:pt x="415" y="476"/>
                </a:cubicBezTo>
                <a:cubicBezTo>
                  <a:pt x="415" y="454"/>
                  <a:pt x="398" y="437"/>
                  <a:pt x="377" y="437"/>
                </a:cubicBezTo>
                <a:cubicBezTo>
                  <a:pt x="374" y="437"/>
                  <a:pt x="372" y="437"/>
                  <a:pt x="370" y="438"/>
                </a:cubicBezTo>
                <a:cubicBezTo>
                  <a:pt x="320" y="339"/>
                  <a:pt x="320" y="339"/>
                  <a:pt x="320" y="339"/>
                </a:cubicBezTo>
                <a:cubicBezTo>
                  <a:pt x="340" y="326"/>
                  <a:pt x="353" y="304"/>
                  <a:pt x="353" y="278"/>
                </a:cubicBezTo>
                <a:cubicBezTo>
                  <a:pt x="353" y="278"/>
                  <a:pt x="353" y="278"/>
                  <a:pt x="353" y="277"/>
                </a:cubicBezTo>
                <a:cubicBezTo>
                  <a:pt x="447" y="257"/>
                  <a:pt x="447" y="257"/>
                  <a:pt x="447" y="257"/>
                </a:cubicBezTo>
                <a:cubicBezTo>
                  <a:pt x="454" y="269"/>
                  <a:pt x="466" y="276"/>
                  <a:pt x="480" y="276"/>
                </a:cubicBezTo>
                <a:cubicBezTo>
                  <a:pt x="501" y="276"/>
                  <a:pt x="518" y="258"/>
                  <a:pt x="518" y="237"/>
                </a:cubicBezTo>
                <a:cubicBezTo>
                  <a:pt x="518" y="216"/>
                  <a:pt x="501" y="199"/>
                  <a:pt x="480" y="199"/>
                </a:cubicBezTo>
                <a:cubicBezTo>
                  <a:pt x="460" y="199"/>
                  <a:pt x="444" y="213"/>
                  <a:pt x="442" y="232"/>
                </a:cubicBezTo>
                <a:cubicBezTo>
                  <a:pt x="348" y="252"/>
                  <a:pt x="348" y="252"/>
                  <a:pt x="348" y="252"/>
                </a:cubicBezTo>
                <a:cubicBezTo>
                  <a:pt x="339" y="228"/>
                  <a:pt x="317" y="209"/>
                  <a:pt x="291" y="205"/>
                </a:cubicBezTo>
                <a:cubicBezTo>
                  <a:pt x="291" y="141"/>
                  <a:pt x="291" y="141"/>
                  <a:pt x="291" y="141"/>
                </a:cubicBezTo>
                <a:cubicBezTo>
                  <a:pt x="306" y="136"/>
                  <a:pt x="316" y="121"/>
                  <a:pt x="316" y="105"/>
                </a:cubicBezTo>
                <a:cubicBezTo>
                  <a:pt x="316" y="84"/>
                  <a:pt x="299" y="67"/>
                  <a:pt x="278" y="67"/>
                </a:cubicBezTo>
                <a:cubicBezTo>
                  <a:pt x="257" y="67"/>
                  <a:pt x="239" y="84"/>
                  <a:pt x="239" y="105"/>
                </a:cubicBezTo>
                <a:cubicBezTo>
                  <a:pt x="239" y="121"/>
                  <a:pt x="250" y="136"/>
                  <a:pt x="265" y="141"/>
                </a:cubicBezTo>
                <a:cubicBezTo>
                  <a:pt x="265" y="205"/>
                  <a:pt x="265" y="205"/>
                  <a:pt x="265" y="205"/>
                </a:cubicBezTo>
                <a:cubicBezTo>
                  <a:pt x="245" y="208"/>
                  <a:pt x="228" y="219"/>
                  <a:pt x="217" y="235"/>
                </a:cubicBezTo>
                <a:cubicBezTo>
                  <a:pt x="135" y="199"/>
                  <a:pt x="135" y="199"/>
                  <a:pt x="135" y="199"/>
                </a:cubicBezTo>
                <a:cubicBezTo>
                  <a:pt x="135" y="198"/>
                  <a:pt x="135" y="197"/>
                  <a:pt x="135" y="196"/>
                </a:cubicBezTo>
                <a:cubicBezTo>
                  <a:pt x="135" y="175"/>
                  <a:pt x="118" y="157"/>
                  <a:pt x="97" y="157"/>
                </a:cubicBezTo>
                <a:cubicBezTo>
                  <a:pt x="76" y="157"/>
                  <a:pt x="58" y="175"/>
                  <a:pt x="58" y="196"/>
                </a:cubicBezTo>
                <a:cubicBezTo>
                  <a:pt x="58" y="217"/>
                  <a:pt x="76" y="234"/>
                  <a:pt x="97" y="234"/>
                </a:cubicBezTo>
                <a:close/>
                <a:moveTo>
                  <a:pt x="278" y="235"/>
                </a:moveTo>
                <a:cubicBezTo>
                  <a:pt x="301" y="235"/>
                  <a:pt x="321" y="255"/>
                  <a:pt x="321" y="278"/>
                </a:cubicBezTo>
                <a:cubicBezTo>
                  <a:pt x="321" y="302"/>
                  <a:pt x="301" y="321"/>
                  <a:pt x="278" y="321"/>
                </a:cubicBezTo>
                <a:cubicBezTo>
                  <a:pt x="254" y="321"/>
                  <a:pt x="235" y="302"/>
                  <a:pt x="235" y="278"/>
                </a:cubicBezTo>
                <a:cubicBezTo>
                  <a:pt x="235" y="255"/>
                  <a:pt x="254" y="235"/>
                  <a:pt x="278" y="235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DDC18FD-A8C3-6809-B279-9313F329C665}"/>
              </a:ext>
            </a:extLst>
          </p:cNvPr>
          <p:cNvSpPr txBox="1"/>
          <p:nvPr/>
        </p:nvSpPr>
        <p:spPr>
          <a:xfrm>
            <a:off x="7464425" y="1498077"/>
            <a:ext cx="4325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Το σύστημα αυτό παρέχει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ιχνηλάτηση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διαδρομής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ασθενή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στα διάφορα τμήματα των ΤΕΠ, έτσι ώστε να μπορούν να συλλεχθούν στοιχεία σε «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Πραγματικό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Χρόνο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»  σχετικά με τον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χρόνου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αναμονής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στα Τ.Ε.Π. και να μπορούν να γίνονται διορθωτικές παρεμβάσεις.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xmlns="" id="{86E3BE5E-5619-E051-AE3F-198AA9E6A95A}"/>
              </a:ext>
            </a:extLst>
          </p:cNvPr>
          <p:cNvSpPr/>
          <p:nvPr/>
        </p:nvSpPr>
        <p:spPr>
          <a:xfrm>
            <a:off x="315901" y="1482735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Σύστημα </a:t>
            </a:r>
            <a:r>
              <a:rPr lang="el-G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Ιχνηλάτησης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 Ασθενών - </a:t>
            </a:r>
            <a:r>
              <a:rPr lang="el-G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Βραχιολάκι</a:t>
            </a:r>
            <a:endParaRPr lang="el-G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576AE-D7C8-EF59-7007-E8EDE4D33907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dirty="0">
                <a:latin typeface="Georgia"/>
                <a:cs typeface="Arial"/>
              </a:rPr>
              <a:t>Ψηφιακή Αναβάθμιση (1/2)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459170-F5F5-E8F2-6FE2-CB1A8FD8D6A5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5" name="Graphic 4" descr="Badge 1 outline">
            <a:extLst>
              <a:ext uri="{FF2B5EF4-FFF2-40B4-BE49-F238E27FC236}">
                <a16:creationId xmlns:a16="http://schemas.microsoft.com/office/drawing/2014/main" xmlns="" id="{A4A9E3F9-A02B-D7CA-F5F5-0D5803361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4426" y="1661216"/>
            <a:ext cx="514425" cy="5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765762-E1F5-5C4F-FFEF-AEAEFA35C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63643E48-FE6A-CC42-8604-D58ACC7A32E0}"/>
              </a:ext>
            </a:extLst>
          </p:cNvPr>
          <p:cNvSpPr/>
          <p:nvPr/>
        </p:nvSpPr>
        <p:spPr>
          <a:xfrm>
            <a:off x="324635" y="2021022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Τεχνητή Νοημοσύνη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AI) -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Νίκαια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38E74D62-76B9-168B-C11A-904544296D7D}"/>
              </a:ext>
            </a:extLst>
          </p:cNvPr>
          <p:cNvSpPr/>
          <p:nvPr/>
        </p:nvSpPr>
        <p:spPr>
          <a:xfrm>
            <a:off x="324635" y="3139814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Τεχνητή Νοημοσύνη (ΑΙ) –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Amazon 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xmlns="" id="{CEA8BD46-8DBF-71CA-1ED8-76C822D56C69}"/>
              </a:ext>
            </a:extLst>
          </p:cNvPr>
          <p:cNvSpPr/>
          <p:nvPr/>
        </p:nvSpPr>
        <p:spPr>
          <a:xfrm>
            <a:off x="7486649" y="2021020"/>
            <a:ext cx="4380715" cy="82425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Το σύστημα αυτό έχει ήδη εφαρμοστεί και βαθμονομηθεί στο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ΤΕΠ του Γ.Ν. Νίκαιας</a:t>
            </a: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D1C3D642-FC12-C48E-034F-BDF7BFC915D9}"/>
              </a:ext>
            </a:extLst>
          </p:cNvPr>
          <p:cNvSpPr/>
          <p:nvPr/>
        </p:nvSpPr>
        <p:spPr>
          <a:xfrm>
            <a:off x="7486649" y="3139814"/>
            <a:ext cx="4380715" cy="82425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Πρώτη εφαρμογή σε 2 Νοσοκομεία: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Γ.Ν.Α. Ιπποκράτειο</a:t>
            </a: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 και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Γ.Ν.Α. η Ελπίς</a:t>
            </a: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Graphic 19" descr="Badge outline">
            <a:extLst>
              <a:ext uri="{FF2B5EF4-FFF2-40B4-BE49-F238E27FC236}">
                <a16:creationId xmlns:a16="http://schemas.microsoft.com/office/drawing/2014/main" xmlns="" id="{89C03A67-1382-9324-58D9-04470AF60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4425" y="2172405"/>
            <a:ext cx="514425" cy="5144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85BFAB9-F967-0EED-DAB9-267A892F5F8B}"/>
              </a:ext>
            </a:extLst>
          </p:cNvPr>
          <p:cNvSpPr txBox="1"/>
          <p:nvPr/>
        </p:nvSpPr>
        <p:spPr>
          <a:xfrm>
            <a:off x="401626" y="1362075"/>
            <a:ext cx="668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203864"/>
                </a:solidFill>
                <a:latin typeface="Arial" panose="020B0604020202020204" pitchFamily="34" charset="0"/>
              </a:rPr>
              <a:t>Συστήματα προς εφαρμογή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591EAD6-CBB3-D13B-A73B-35B998F6DFC2}"/>
              </a:ext>
            </a:extLst>
          </p:cNvPr>
          <p:cNvSpPr txBox="1"/>
          <p:nvPr/>
        </p:nvSpPr>
        <p:spPr>
          <a:xfrm>
            <a:off x="8077200" y="1362075"/>
            <a:ext cx="37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203864"/>
                </a:solidFill>
                <a:latin typeface="Arial" panose="020B0604020202020204" pitchFamily="34" charset="0"/>
              </a:rPr>
              <a:t>Πληροφορίες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2003;p98">
            <a:extLst>
              <a:ext uri="{FF2B5EF4-FFF2-40B4-BE49-F238E27FC236}">
                <a16:creationId xmlns:a16="http://schemas.microsoft.com/office/drawing/2014/main" xmlns="" id="{A4F32CC0-77EB-6883-EA5C-16B20E5CCD70}"/>
              </a:ext>
            </a:extLst>
          </p:cNvPr>
          <p:cNvSpPr/>
          <p:nvPr/>
        </p:nvSpPr>
        <p:spPr>
          <a:xfrm>
            <a:off x="1614956" y="1318141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346" h="346" extrusionOk="0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7" y="90"/>
                </a:moveTo>
                <a:cubicBezTo>
                  <a:pt x="117" y="77"/>
                  <a:pt x="128" y="67"/>
                  <a:pt x="141" y="67"/>
                </a:cubicBezTo>
                <a:cubicBezTo>
                  <a:pt x="153" y="67"/>
                  <a:pt x="164" y="77"/>
                  <a:pt x="164" y="90"/>
                </a:cubicBezTo>
                <a:cubicBezTo>
                  <a:pt x="164" y="103"/>
                  <a:pt x="153" y="113"/>
                  <a:pt x="141" y="113"/>
                </a:cubicBezTo>
                <a:cubicBezTo>
                  <a:pt x="128" y="113"/>
                  <a:pt x="117" y="103"/>
                  <a:pt x="117" y="90"/>
                </a:cubicBezTo>
                <a:close/>
                <a:moveTo>
                  <a:pt x="331" y="332"/>
                </a:moveTo>
                <a:cubicBezTo>
                  <a:pt x="217" y="332"/>
                  <a:pt x="217" y="332"/>
                  <a:pt x="217" y="332"/>
                </a:cubicBezTo>
                <a:cubicBezTo>
                  <a:pt x="217" y="296"/>
                  <a:pt x="217" y="296"/>
                  <a:pt x="217" y="29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78" y="134"/>
                  <a:pt x="278" y="134"/>
                  <a:pt x="278" y="134"/>
                </a:cubicBezTo>
                <a:cubicBezTo>
                  <a:pt x="295" y="131"/>
                  <a:pt x="309" y="115"/>
                  <a:pt x="309" y="97"/>
                </a:cubicBezTo>
                <a:cubicBezTo>
                  <a:pt x="309" y="76"/>
                  <a:pt x="291" y="59"/>
                  <a:pt x="270" y="59"/>
                </a:cubicBezTo>
                <a:cubicBezTo>
                  <a:pt x="249" y="59"/>
                  <a:pt x="232" y="76"/>
                  <a:pt x="232" y="97"/>
                </a:cubicBezTo>
                <a:cubicBezTo>
                  <a:pt x="232" y="115"/>
                  <a:pt x="245" y="131"/>
                  <a:pt x="263" y="134"/>
                </a:cubicBezTo>
                <a:cubicBezTo>
                  <a:pt x="263" y="239"/>
                  <a:pt x="263" y="239"/>
                  <a:pt x="263" y="239"/>
                </a:cubicBezTo>
                <a:cubicBezTo>
                  <a:pt x="202" y="289"/>
                  <a:pt x="202" y="289"/>
                  <a:pt x="202" y="289"/>
                </a:cubicBezTo>
                <a:cubicBezTo>
                  <a:pt x="202" y="332"/>
                  <a:pt x="202" y="332"/>
                  <a:pt x="202" y="332"/>
                </a:cubicBezTo>
                <a:cubicBezTo>
                  <a:pt x="185" y="332"/>
                  <a:pt x="185" y="332"/>
                  <a:pt x="185" y="332"/>
                </a:cubicBezTo>
                <a:cubicBezTo>
                  <a:pt x="185" y="259"/>
                  <a:pt x="185" y="259"/>
                  <a:pt x="185" y="259"/>
                </a:cubicBezTo>
                <a:cubicBezTo>
                  <a:pt x="213" y="235"/>
                  <a:pt x="213" y="235"/>
                  <a:pt x="213" y="235"/>
                </a:cubicBezTo>
                <a:cubicBezTo>
                  <a:pt x="213" y="198"/>
                  <a:pt x="213" y="198"/>
                  <a:pt x="213" y="198"/>
                </a:cubicBezTo>
                <a:cubicBezTo>
                  <a:pt x="230" y="195"/>
                  <a:pt x="244" y="179"/>
                  <a:pt x="244" y="161"/>
                </a:cubicBezTo>
                <a:cubicBezTo>
                  <a:pt x="244" y="140"/>
                  <a:pt x="227" y="123"/>
                  <a:pt x="205" y="123"/>
                </a:cubicBezTo>
                <a:cubicBezTo>
                  <a:pt x="184" y="123"/>
                  <a:pt x="167" y="140"/>
                  <a:pt x="167" y="161"/>
                </a:cubicBezTo>
                <a:cubicBezTo>
                  <a:pt x="167" y="179"/>
                  <a:pt x="181" y="195"/>
                  <a:pt x="198" y="198"/>
                </a:cubicBezTo>
                <a:cubicBezTo>
                  <a:pt x="198" y="228"/>
                  <a:pt x="198" y="228"/>
                  <a:pt x="198" y="228"/>
                </a:cubicBezTo>
                <a:cubicBezTo>
                  <a:pt x="170" y="252"/>
                  <a:pt x="170" y="252"/>
                  <a:pt x="170" y="252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53" y="332"/>
                  <a:pt x="153" y="332"/>
                  <a:pt x="153" y="332"/>
                </a:cubicBezTo>
                <a:cubicBezTo>
                  <a:pt x="148" y="127"/>
                  <a:pt x="148" y="127"/>
                  <a:pt x="148" y="127"/>
                </a:cubicBezTo>
                <a:cubicBezTo>
                  <a:pt x="166" y="124"/>
                  <a:pt x="179" y="109"/>
                  <a:pt x="179" y="90"/>
                </a:cubicBezTo>
                <a:cubicBezTo>
                  <a:pt x="179" y="69"/>
                  <a:pt x="162" y="52"/>
                  <a:pt x="141" y="52"/>
                </a:cubicBezTo>
                <a:cubicBezTo>
                  <a:pt x="120" y="52"/>
                  <a:pt x="102" y="69"/>
                  <a:pt x="102" y="90"/>
                </a:cubicBezTo>
                <a:cubicBezTo>
                  <a:pt x="102" y="109"/>
                  <a:pt x="116" y="124"/>
                  <a:pt x="133" y="128"/>
                </a:cubicBezTo>
                <a:cubicBezTo>
                  <a:pt x="138" y="332"/>
                  <a:pt x="138" y="332"/>
                  <a:pt x="138" y="332"/>
                </a:cubicBezTo>
                <a:cubicBezTo>
                  <a:pt x="121" y="332"/>
                  <a:pt x="121" y="332"/>
                  <a:pt x="121" y="332"/>
                </a:cubicBezTo>
                <a:cubicBezTo>
                  <a:pt x="121" y="237"/>
                  <a:pt x="121" y="237"/>
                  <a:pt x="121" y="237"/>
                </a:cubicBezTo>
                <a:cubicBezTo>
                  <a:pt x="89" y="199"/>
                  <a:pt x="89" y="199"/>
                  <a:pt x="89" y="199"/>
                </a:cubicBezTo>
                <a:cubicBezTo>
                  <a:pt x="104" y="194"/>
                  <a:pt x="114" y="180"/>
                  <a:pt x="114" y="163"/>
                </a:cubicBezTo>
                <a:cubicBezTo>
                  <a:pt x="114" y="142"/>
                  <a:pt x="97" y="125"/>
                  <a:pt x="76" y="125"/>
                </a:cubicBezTo>
                <a:cubicBezTo>
                  <a:pt x="55" y="125"/>
                  <a:pt x="38" y="142"/>
                  <a:pt x="38" y="163"/>
                </a:cubicBezTo>
                <a:cubicBezTo>
                  <a:pt x="38" y="183"/>
                  <a:pt x="53" y="200"/>
                  <a:pt x="72" y="201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6" y="332"/>
                  <a:pt x="106" y="332"/>
                  <a:pt x="106" y="332"/>
                </a:cubicBezTo>
                <a:cubicBezTo>
                  <a:pt x="15" y="332"/>
                  <a:pt x="15" y="332"/>
                  <a:pt x="15" y="332"/>
                </a:cubicBezTo>
                <a:cubicBezTo>
                  <a:pt x="15" y="15"/>
                  <a:pt x="15" y="15"/>
                  <a:pt x="15" y="15"/>
                </a:cubicBezTo>
                <a:cubicBezTo>
                  <a:pt x="331" y="15"/>
                  <a:pt x="331" y="15"/>
                  <a:pt x="331" y="15"/>
                </a:cubicBezTo>
                <a:lnTo>
                  <a:pt x="331" y="332"/>
                </a:lnTo>
                <a:close/>
                <a:moveTo>
                  <a:pt x="270" y="120"/>
                </a:moveTo>
                <a:cubicBezTo>
                  <a:pt x="257" y="120"/>
                  <a:pt x="247" y="110"/>
                  <a:pt x="247" y="97"/>
                </a:cubicBezTo>
                <a:cubicBezTo>
                  <a:pt x="247" y="84"/>
                  <a:pt x="257" y="73"/>
                  <a:pt x="270" y="73"/>
                </a:cubicBezTo>
                <a:cubicBezTo>
                  <a:pt x="283" y="73"/>
                  <a:pt x="294" y="84"/>
                  <a:pt x="294" y="97"/>
                </a:cubicBezTo>
                <a:cubicBezTo>
                  <a:pt x="294" y="110"/>
                  <a:pt x="283" y="120"/>
                  <a:pt x="270" y="120"/>
                </a:cubicBezTo>
                <a:close/>
                <a:moveTo>
                  <a:pt x="205" y="184"/>
                </a:moveTo>
                <a:cubicBezTo>
                  <a:pt x="193" y="184"/>
                  <a:pt x="182" y="174"/>
                  <a:pt x="182" y="161"/>
                </a:cubicBezTo>
                <a:cubicBezTo>
                  <a:pt x="182" y="148"/>
                  <a:pt x="193" y="137"/>
                  <a:pt x="205" y="137"/>
                </a:cubicBezTo>
                <a:cubicBezTo>
                  <a:pt x="218" y="137"/>
                  <a:pt x="229" y="148"/>
                  <a:pt x="229" y="161"/>
                </a:cubicBezTo>
                <a:cubicBezTo>
                  <a:pt x="229" y="174"/>
                  <a:pt x="218" y="184"/>
                  <a:pt x="205" y="184"/>
                </a:cubicBezTo>
                <a:close/>
                <a:moveTo>
                  <a:pt x="52" y="163"/>
                </a:moveTo>
                <a:cubicBezTo>
                  <a:pt x="52" y="151"/>
                  <a:pt x="63" y="140"/>
                  <a:pt x="76" y="140"/>
                </a:cubicBezTo>
                <a:cubicBezTo>
                  <a:pt x="89" y="140"/>
                  <a:pt x="99" y="151"/>
                  <a:pt x="99" y="163"/>
                </a:cubicBezTo>
                <a:cubicBezTo>
                  <a:pt x="99" y="176"/>
                  <a:pt x="89" y="187"/>
                  <a:pt x="76" y="187"/>
                </a:cubicBezTo>
                <a:cubicBezTo>
                  <a:pt x="63" y="187"/>
                  <a:pt x="52" y="176"/>
                  <a:pt x="52" y="16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778;p79">
            <a:extLst>
              <a:ext uri="{FF2B5EF4-FFF2-40B4-BE49-F238E27FC236}">
                <a16:creationId xmlns:a16="http://schemas.microsoft.com/office/drawing/2014/main" xmlns="" id="{36C6249A-19DA-9B1D-BC07-7C3BF06BBE9E}"/>
              </a:ext>
            </a:extLst>
          </p:cNvPr>
          <p:cNvSpPr/>
          <p:nvPr/>
        </p:nvSpPr>
        <p:spPr>
          <a:xfrm>
            <a:off x="8546562" y="1318141"/>
            <a:ext cx="456552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336" y="387"/>
                </a:moveTo>
                <a:cubicBezTo>
                  <a:pt x="241" y="387"/>
                  <a:pt x="241" y="387"/>
                  <a:pt x="241" y="387"/>
                </a:cubicBezTo>
                <a:cubicBezTo>
                  <a:pt x="241" y="363"/>
                  <a:pt x="241" y="363"/>
                  <a:pt x="241" y="363"/>
                </a:cubicBezTo>
                <a:cubicBezTo>
                  <a:pt x="265" y="363"/>
                  <a:pt x="265" y="363"/>
                  <a:pt x="265" y="363"/>
                </a:cubicBezTo>
                <a:cubicBezTo>
                  <a:pt x="265" y="227"/>
                  <a:pt x="265" y="227"/>
                  <a:pt x="265" y="227"/>
                </a:cubicBezTo>
                <a:cubicBezTo>
                  <a:pt x="241" y="227"/>
                  <a:pt x="241" y="227"/>
                  <a:pt x="241" y="227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313" y="203"/>
                  <a:pt x="313" y="203"/>
                  <a:pt x="313" y="203"/>
                </a:cubicBezTo>
                <a:cubicBezTo>
                  <a:pt x="313" y="363"/>
                  <a:pt x="313" y="363"/>
                  <a:pt x="313" y="363"/>
                </a:cubicBezTo>
                <a:cubicBezTo>
                  <a:pt x="336" y="363"/>
                  <a:pt x="336" y="363"/>
                  <a:pt x="336" y="363"/>
                </a:cubicBezTo>
                <a:lnTo>
                  <a:pt x="336" y="387"/>
                </a:lnTo>
                <a:close/>
                <a:moveTo>
                  <a:pt x="361" y="339"/>
                </a:moveTo>
                <a:cubicBezTo>
                  <a:pt x="336" y="339"/>
                  <a:pt x="336" y="339"/>
                  <a:pt x="336" y="339"/>
                </a:cubicBezTo>
                <a:cubicBezTo>
                  <a:pt x="336" y="179"/>
                  <a:pt x="336" y="179"/>
                  <a:pt x="336" y="179"/>
                </a:cubicBezTo>
                <a:cubicBezTo>
                  <a:pt x="217" y="179"/>
                  <a:pt x="217" y="179"/>
                  <a:pt x="217" y="179"/>
                </a:cubicBezTo>
                <a:cubicBezTo>
                  <a:pt x="217" y="251"/>
                  <a:pt x="217" y="251"/>
                  <a:pt x="217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17" y="339"/>
                  <a:pt x="217" y="339"/>
                  <a:pt x="217" y="339"/>
                </a:cubicBezTo>
                <a:cubicBezTo>
                  <a:pt x="217" y="411"/>
                  <a:pt x="217" y="411"/>
                  <a:pt x="217" y="411"/>
                </a:cubicBezTo>
                <a:cubicBezTo>
                  <a:pt x="361" y="411"/>
                  <a:pt x="361" y="411"/>
                  <a:pt x="361" y="411"/>
                </a:cubicBezTo>
                <a:lnTo>
                  <a:pt x="361" y="339"/>
                </a:lnTo>
                <a:close/>
                <a:moveTo>
                  <a:pt x="289" y="83"/>
                </a:moveTo>
                <a:cubicBezTo>
                  <a:pt x="289" y="83"/>
                  <a:pt x="289" y="83"/>
                  <a:pt x="289" y="83"/>
                </a:cubicBezTo>
                <a:cubicBezTo>
                  <a:pt x="302" y="83"/>
                  <a:pt x="313" y="94"/>
                  <a:pt x="313" y="107"/>
                </a:cubicBezTo>
                <a:cubicBezTo>
                  <a:pt x="313" y="121"/>
                  <a:pt x="302" y="131"/>
                  <a:pt x="289" y="131"/>
                </a:cubicBezTo>
                <a:cubicBezTo>
                  <a:pt x="275" y="131"/>
                  <a:pt x="265" y="121"/>
                  <a:pt x="265" y="107"/>
                </a:cubicBezTo>
                <a:cubicBezTo>
                  <a:pt x="265" y="94"/>
                  <a:pt x="275" y="83"/>
                  <a:pt x="289" y="83"/>
                </a:cubicBezTo>
                <a:close/>
                <a:moveTo>
                  <a:pt x="289" y="155"/>
                </a:moveTo>
                <a:cubicBezTo>
                  <a:pt x="289" y="155"/>
                  <a:pt x="289" y="155"/>
                  <a:pt x="289" y="155"/>
                </a:cubicBezTo>
                <a:cubicBezTo>
                  <a:pt x="315" y="155"/>
                  <a:pt x="336" y="134"/>
                  <a:pt x="336" y="107"/>
                </a:cubicBezTo>
                <a:cubicBezTo>
                  <a:pt x="336" y="81"/>
                  <a:pt x="315" y="59"/>
                  <a:pt x="289" y="59"/>
                </a:cubicBezTo>
                <a:cubicBezTo>
                  <a:pt x="262" y="59"/>
                  <a:pt x="241" y="81"/>
                  <a:pt x="241" y="107"/>
                </a:cubicBezTo>
                <a:cubicBezTo>
                  <a:pt x="241" y="134"/>
                  <a:pt x="262" y="155"/>
                  <a:pt x="289" y="155"/>
                </a:cubicBezTo>
                <a:close/>
                <a:moveTo>
                  <a:pt x="552" y="448"/>
                </a:moveTo>
                <a:cubicBezTo>
                  <a:pt x="173" y="448"/>
                  <a:pt x="173" y="448"/>
                  <a:pt x="173" y="448"/>
                </a:cubicBezTo>
                <a:cubicBezTo>
                  <a:pt x="104" y="517"/>
                  <a:pt x="104" y="517"/>
                  <a:pt x="104" y="517"/>
                </a:cubicBezTo>
                <a:cubicBezTo>
                  <a:pt x="104" y="448"/>
                  <a:pt x="104" y="448"/>
                  <a:pt x="104" y="448"/>
                </a:cubicBezTo>
                <a:cubicBezTo>
                  <a:pt x="25" y="448"/>
                  <a:pt x="25" y="448"/>
                  <a:pt x="25" y="448"/>
                </a:cubicBezTo>
                <a:cubicBezTo>
                  <a:pt x="25" y="25"/>
                  <a:pt x="25" y="25"/>
                  <a:pt x="25" y="25"/>
                </a:cubicBezTo>
                <a:cubicBezTo>
                  <a:pt x="552" y="25"/>
                  <a:pt x="552" y="25"/>
                  <a:pt x="552" y="25"/>
                </a:cubicBezTo>
                <a:lnTo>
                  <a:pt x="552" y="448"/>
                </a:lnTo>
                <a:close/>
                <a:moveTo>
                  <a:pt x="0" y="0"/>
                </a:moveTo>
                <a:cubicBezTo>
                  <a:pt x="0" y="473"/>
                  <a:pt x="0" y="473"/>
                  <a:pt x="0" y="473"/>
                </a:cubicBezTo>
                <a:cubicBezTo>
                  <a:pt x="79" y="473"/>
                  <a:pt x="79" y="473"/>
                  <a:pt x="79" y="473"/>
                </a:cubicBezTo>
                <a:cubicBezTo>
                  <a:pt x="79" y="576"/>
                  <a:pt x="79" y="576"/>
                  <a:pt x="79" y="576"/>
                </a:cubicBezTo>
                <a:cubicBezTo>
                  <a:pt x="183" y="473"/>
                  <a:pt x="183" y="473"/>
                  <a:pt x="183" y="473"/>
                </a:cubicBezTo>
                <a:cubicBezTo>
                  <a:pt x="576" y="473"/>
                  <a:pt x="576" y="473"/>
                  <a:pt x="576" y="473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A6EDEC4-6B0E-53A1-9FB4-6F113537925F}"/>
              </a:ext>
            </a:extLst>
          </p:cNvPr>
          <p:cNvCxnSpPr/>
          <p:nvPr/>
        </p:nvCxnSpPr>
        <p:spPr>
          <a:xfrm>
            <a:off x="401626" y="1847850"/>
            <a:ext cx="66087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281184F-7D3B-59C9-56D6-B022C8356588}"/>
              </a:ext>
            </a:extLst>
          </p:cNvPr>
          <p:cNvCxnSpPr/>
          <p:nvPr/>
        </p:nvCxnSpPr>
        <p:spPr>
          <a:xfrm>
            <a:off x="7537700" y="1847850"/>
            <a:ext cx="4248000" cy="0"/>
          </a:xfrm>
          <a:prstGeom prst="line">
            <a:avLst/>
          </a:prstGeom>
          <a:ln w="1905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D67B6E-0F0F-4558-5D6C-E2D51C6623A4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dirty="0">
                <a:latin typeface="Georgia"/>
                <a:cs typeface="Arial"/>
              </a:rPr>
              <a:t>Ψηφιακή Αναβάθμιση (2/2)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F07138-9928-E408-0D69-87AE760FC9D3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5" name="Graphic 4" descr="Badge 3 outline">
            <a:extLst>
              <a:ext uri="{FF2B5EF4-FFF2-40B4-BE49-F238E27FC236}">
                <a16:creationId xmlns:a16="http://schemas.microsoft.com/office/drawing/2014/main" xmlns="" id="{65840E62-421C-ACFD-FC17-182A5D992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4425" y="3287294"/>
            <a:ext cx="514425" cy="5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73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1">
            <a:extLst>
              <a:ext uri="{FF2B5EF4-FFF2-40B4-BE49-F238E27FC236}">
                <a16:creationId xmlns:a16="http://schemas.microsoft.com/office/drawing/2014/main" xmlns="" id="{787ABE18-51BC-47E4-A6D7-D46A9468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24" y="4525777"/>
            <a:ext cx="3543344" cy="83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95FAB4-786D-BABD-FE0F-52EE04F0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xmlns="" id="{DAD7B251-D692-B51E-73D7-7D90934E49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DAD7B251-D692-B51E-73D7-7D90934E4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A8EBC1-400B-9DA6-DDA7-93CD023DDAAB}"/>
              </a:ext>
            </a:extLst>
          </p:cNvPr>
          <p:cNvSpPr txBox="1"/>
          <p:nvPr/>
        </p:nvSpPr>
        <p:spPr>
          <a:xfrm>
            <a:off x="401626" y="240835"/>
            <a:ext cx="1056174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sz="4400">
                <a:latin typeface="Georgia"/>
                <a:cs typeface="Arial"/>
              </a:rPr>
              <a:t> </a:t>
            </a:r>
            <a:r>
              <a:rPr lang="el-GR">
                <a:latin typeface="Georgia"/>
                <a:cs typeface="Arial"/>
              </a:rPr>
              <a:t>Επιτελική Σύνοψη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97B764-34D2-D619-FBB6-BAAB265FCAA4}"/>
              </a:ext>
            </a:extLst>
          </p:cNvPr>
          <p:cNvGrpSpPr/>
          <p:nvPr/>
        </p:nvGrpSpPr>
        <p:grpSpPr>
          <a:xfrm>
            <a:off x="4885164" y="2189356"/>
            <a:ext cx="5915587" cy="459296"/>
            <a:chOff x="4885164" y="2191825"/>
            <a:chExt cx="5915587" cy="4592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CD65725-777A-9D76-D728-174C998EC474}"/>
                </a:ext>
              </a:extLst>
            </p:cNvPr>
            <p:cNvSpPr txBox="1"/>
            <p:nvPr/>
          </p:nvSpPr>
          <p:spPr>
            <a:xfrm>
              <a:off x="5532648" y="2236807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el-GR" sz="1800">
                  <a:latin typeface="Arial" panose="020B0604020202020204" pitchFamily="34" charset="0"/>
                </a:rPr>
                <a:t>Ενίσχυση με Προσωπικό στα ΤΕΠ Αττικής</a:t>
              </a:r>
            </a:p>
          </p:txBody>
        </p:sp>
        <p:sp>
          <p:nvSpPr>
            <p:cNvPr id="60" name="Google Shape;1448;p90">
              <a:extLst>
                <a:ext uri="{FF2B5EF4-FFF2-40B4-BE49-F238E27FC236}">
                  <a16:creationId xmlns:a16="http://schemas.microsoft.com/office/drawing/2014/main" xmlns="" id="{2891D9DB-4E16-36F8-F2C9-6189E227AAA9}"/>
                </a:ext>
              </a:extLst>
            </p:cNvPr>
            <p:cNvSpPr/>
            <p:nvPr/>
          </p:nvSpPr>
          <p:spPr>
            <a:xfrm>
              <a:off x="4885164" y="2191825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34751" y="109211"/>
                  </a:moveTo>
                  <a:cubicBezTo>
                    <a:pt x="257093" y="109211"/>
                    <a:pt x="275254" y="115749"/>
                    <a:pt x="289234" y="128826"/>
                  </a:cubicBezTo>
                  <a:cubicBezTo>
                    <a:pt x="303213" y="141904"/>
                    <a:pt x="310203" y="159373"/>
                    <a:pt x="310171" y="181231"/>
                  </a:cubicBezTo>
                  <a:cubicBezTo>
                    <a:pt x="310107" y="196384"/>
                    <a:pt x="305543" y="211178"/>
                    <a:pt x="297086" y="223748"/>
                  </a:cubicBezTo>
                  <a:cubicBezTo>
                    <a:pt x="288372" y="237144"/>
                    <a:pt x="270275" y="252549"/>
                    <a:pt x="242826" y="269964"/>
                  </a:cubicBezTo>
                  <a:cubicBezTo>
                    <a:pt x="225400" y="280895"/>
                    <a:pt x="213558" y="289603"/>
                    <a:pt x="207302" y="296087"/>
                  </a:cubicBezTo>
                  <a:cubicBezTo>
                    <a:pt x="201972" y="301076"/>
                    <a:pt x="197982" y="307282"/>
                    <a:pt x="195589" y="314172"/>
                  </a:cubicBezTo>
                  <a:lnTo>
                    <a:pt x="309852" y="314172"/>
                  </a:lnTo>
                  <a:lnTo>
                    <a:pt x="309852" y="348332"/>
                  </a:lnTo>
                  <a:lnTo>
                    <a:pt x="149659" y="348332"/>
                  </a:lnTo>
                  <a:cubicBezTo>
                    <a:pt x="149659" y="312185"/>
                    <a:pt x="167533" y="282158"/>
                    <a:pt x="203280" y="258259"/>
                  </a:cubicBezTo>
                  <a:lnTo>
                    <a:pt x="238805" y="233476"/>
                  </a:lnTo>
                  <a:cubicBezTo>
                    <a:pt x="260923" y="216954"/>
                    <a:pt x="271966" y="199868"/>
                    <a:pt x="271998" y="182220"/>
                  </a:cubicBezTo>
                  <a:cubicBezTo>
                    <a:pt x="271998" y="169056"/>
                    <a:pt x="268519" y="158904"/>
                    <a:pt x="261593" y="151759"/>
                  </a:cubicBezTo>
                  <a:cubicBezTo>
                    <a:pt x="254667" y="144615"/>
                    <a:pt x="244933" y="141042"/>
                    <a:pt x="232453" y="141042"/>
                  </a:cubicBezTo>
                  <a:cubicBezTo>
                    <a:pt x="219495" y="141042"/>
                    <a:pt x="209728" y="145677"/>
                    <a:pt x="203121" y="154949"/>
                  </a:cubicBezTo>
                  <a:cubicBezTo>
                    <a:pt x="196514" y="164221"/>
                    <a:pt x="192907" y="179103"/>
                    <a:pt x="192237" y="199603"/>
                  </a:cubicBezTo>
                  <a:lnTo>
                    <a:pt x="153937" y="199603"/>
                  </a:lnTo>
                  <a:cubicBezTo>
                    <a:pt x="154384" y="171257"/>
                    <a:pt x="161916" y="149102"/>
                    <a:pt x="176566" y="133132"/>
                  </a:cubicBezTo>
                  <a:cubicBezTo>
                    <a:pt x="191216" y="117162"/>
                    <a:pt x="210590" y="109188"/>
                    <a:pt x="234751" y="109211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34" y="439713"/>
                  </a:lnTo>
                  <a:lnTo>
                    <a:pt x="19534" y="19584"/>
                  </a:lnTo>
                  <a:lnTo>
                    <a:pt x="439947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6FC5662-3AEE-BB29-DB95-4DF4C30FAA9C}"/>
              </a:ext>
            </a:extLst>
          </p:cNvPr>
          <p:cNvGrpSpPr/>
          <p:nvPr/>
        </p:nvGrpSpPr>
        <p:grpSpPr>
          <a:xfrm>
            <a:off x="4885164" y="2812854"/>
            <a:ext cx="5915587" cy="459296"/>
            <a:chOff x="4885164" y="2817792"/>
            <a:chExt cx="5915587" cy="4592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EB5C37B-0A02-1BFD-8632-4708B5596A0A}"/>
                </a:ext>
              </a:extLst>
            </p:cNvPr>
            <p:cNvSpPr txBox="1"/>
            <p:nvPr/>
          </p:nvSpPr>
          <p:spPr>
            <a:xfrm>
              <a:off x="5532648" y="2862774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Κτιριακές Ανακαινίσεις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1" name="Google Shape;1449;p90">
              <a:extLst>
                <a:ext uri="{FF2B5EF4-FFF2-40B4-BE49-F238E27FC236}">
                  <a16:creationId xmlns:a16="http://schemas.microsoft.com/office/drawing/2014/main" xmlns="" id="{C2EFBF01-C566-0AB9-CB02-9506C10208E1}"/>
                </a:ext>
              </a:extLst>
            </p:cNvPr>
            <p:cNvSpPr/>
            <p:nvPr/>
          </p:nvSpPr>
          <p:spPr>
            <a:xfrm>
              <a:off x="4885164" y="2817792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29134" y="106914"/>
                  </a:moveTo>
                  <a:cubicBezTo>
                    <a:pt x="251029" y="106914"/>
                    <a:pt x="268848" y="112837"/>
                    <a:pt x="282595" y="124680"/>
                  </a:cubicBezTo>
                  <a:cubicBezTo>
                    <a:pt x="295955" y="135713"/>
                    <a:pt x="303536" y="152241"/>
                    <a:pt x="303182" y="169557"/>
                  </a:cubicBezTo>
                  <a:cubicBezTo>
                    <a:pt x="303182" y="194796"/>
                    <a:pt x="292129" y="211541"/>
                    <a:pt x="270020" y="219793"/>
                  </a:cubicBezTo>
                  <a:lnTo>
                    <a:pt x="270020" y="220463"/>
                  </a:lnTo>
                  <a:cubicBezTo>
                    <a:pt x="282710" y="222982"/>
                    <a:pt x="293967" y="230223"/>
                    <a:pt x="301522" y="240716"/>
                  </a:cubicBezTo>
                  <a:cubicBezTo>
                    <a:pt x="320244" y="269687"/>
                    <a:pt x="314803" y="308006"/>
                    <a:pt x="288755" y="330630"/>
                  </a:cubicBezTo>
                  <a:cubicBezTo>
                    <a:pt x="272755" y="344026"/>
                    <a:pt x="253030" y="350724"/>
                    <a:pt x="229580" y="350724"/>
                  </a:cubicBezTo>
                  <a:cubicBezTo>
                    <a:pt x="204343" y="350724"/>
                    <a:pt x="184577" y="343921"/>
                    <a:pt x="170278" y="330311"/>
                  </a:cubicBezTo>
                  <a:cubicBezTo>
                    <a:pt x="155979" y="316701"/>
                    <a:pt x="148265" y="296269"/>
                    <a:pt x="147138" y="269008"/>
                  </a:cubicBezTo>
                  <a:lnTo>
                    <a:pt x="185439" y="269008"/>
                  </a:lnTo>
                  <a:lnTo>
                    <a:pt x="185439" y="272038"/>
                  </a:lnTo>
                  <a:cubicBezTo>
                    <a:pt x="184970" y="284305"/>
                    <a:pt x="189100" y="296307"/>
                    <a:pt x="197025" y="305688"/>
                  </a:cubicBezTo>
                  <a:cubicBezTo>
                    <a:pt x="204727" y="314513"/>
                    <a:pt x="215610" y="318924"/>
                    <a:pt x="229676" y="318924"/>
                  </a:cubicBezTo>
                  <a:cubicBezTo>
                    <a:pt x="241498" y="319412"/>
                    <a:pt x="253065" y="315400"/>
                    <a:pt x="262040" y="307697"/>
                  </a:cubicBezTo>
                  <a:cubicBezTo>
                    <a:pt x="270562" y="299844"/>
                    <a:pt x="275155" y="288617"/>
                    <a:pt x="274584" y="277045"/>
                  </a:cubicBezTo>
                  <a:cubicBezTo>
                    <a:pt x="274584" y="263203"/>
                    <a:pt x="270329" y="253101"/>
                    <a:pt x="261817" y="246744"/>
                  </a:cubicBezTo>
                  <a:cubicBezTo>
                    <a:pt x="253305" y="240388"/>
                    <a:pt x="239060" y="237198"/>
                    <a:pt x="219080" y="237176"/>
                  </a:cubicBezTo>
                  <a:lnTo>
                    <a:pt x="213398" y="237176"/>
                  </a:lnTo>
                  <a:lnTo>
                    <a:pt x="213398" y="208693"/>
                  </a:lnTo>
                  <a:lnTo>
                    <a:pt x="217069" y="208693"/>
                  </a:lnTo>
                  <a:cubicBezTo>
                    <a:pt x="231965" y="208693"/>
                    <a:pt x="243752" y="205567"/>
                    <a:pt x="252433" y="199316"/>
                  </a:cubicBezTo>
                  <a:cubicBezTo>
                    <a:pt x="261115" y="193064"/>
                    <a:pt x="265369" y="183910"/>
                    <a:pt x="265200" y="171854"/>
                  </a:cubicBezTo>
                  <a:cubicBezTo>
                    <a:pt x="265704" y="162511"/>
                    <a:pt x="261807" y="153472"/>
                    <a:pt x="254667" y="147421"/>
                  </a:cubicBezTo>
                  <a:cubicBezTo>
                    <a:pt x="247323" y="141514"/>
                    <a:pt x="238109" y="138427"/>
                    <a:pt x="228687" y="138714"/>
                  </a:cubicBezTo>
                  <a:cubicBezTo>
                    <a:pt x="217889" y="138436"/>
                    <a:pt x="207564" y="143144"/>
                    <a:pt x="200695" y="151472"/>
                  </a:cubicBezTo>
                  <a:cubicBezTo>
                    <a:pt x="193243" y="160492"/>
                    <a:pt x="189368" y="171933"/>
                    <a:pt x="189812" y="183623"/>
                  </a:cubicBezTo>
                  <a:lnTo>
                    <a:pt x="189812" y="186621"/>
                  </a:lnTo>
                  <a:lnTo>
                    <a:pt x="151511" y="186621"/>
                  </a:lnTo>
                  <a:cubicBezTo>
                    <a:pt x="152851" y="162062"/>
                    <a:pt x="160617" y="142637"/>
                    <a:pt x="174811" y="128348"/>
                  </a:cubicBezTo>
                  <a:cubicBezTo>
                    <a:pt x="189004" y="114059"/>
                    <a:pt x="207111" y="106914"/>
                    <a:pt x="229134" y="106914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1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13693A-73C4-CCE6-32BD-5D63B5E9D46E}"/>
              </a:ext>
            </a:extLst>
          </p:cNvPr>
          <p:cNvGrpSpPr/>
          <p:nvPr/>
        </p:nvGrpSpPr>
        <p:grpSpPr>
          <a:xfrm>
            <a:off x="4885163" y="3436352"/>
            <a:ext cx="5915588" cy="459296"/>
            <a:chOff x="4885163" y="3434210"/>
            <a:chExt cx="5915588" cy="4592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7CBC5AA-F848-0C0D-DE58-3203C973D995}"/>
                </a:ext>
              </a:extLst>
            </p:cNvPr>
            <p:cNvSpPr txBox="1"/>
            <p:nvPr/>
          </p:nvSpPr>
          <p:spPr>
            <a:xfrm>
              <a:off x="5532648" y="3479192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Ενίσχυση </a:t>
              </a:r>
              <a:r>
                <a:rPr lang="el-GR" sz="1800" err="1">
                  <a:latin typeface="Arial" panose="020B0604020202020204" pitchFamily="34" charset="0"/>
                </a:rPr>
                <a:t>Ιατροτεχνολογικού</a:t>
              </a:r>
              <a:r>
                <a:rPr lang="el-GR" sz="1800">
                  <a:latin typeface="Arial" panose="020B0604020202020204" pitchFamily="34" charset="0"/>
                </a:rPr>
                <a:t> Εξοπλισμού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2" name="Google Shape;1450;p90">
              <a:extLst>
                <a:ext uri="{FF2B5EF4-FFF2-40B4-BE49-F238E27FC236}">
                  <a16:creationId xmlns:a16="http://schemas.microsoft.com/office/drawing/2014/main" xmlns="" id="{9F439329-E440-F3A7-189A-C959141E5F6A}"/>
                </a:ext>
              </a:extLst>
            </p:cNvPr>
            <p:cNvSpPr/>
            <p:nvPr/>
          </p:nvSpPr>
          <p:spPr>
            <a:xfrm>
              <a:off x="4885163" y="3434210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82882" y="111603"/>
                  </a:moveTo>
                  <a:lnTo>
                    <a:pt x="282882" y="260300"/>
                  </a:lnTo>
                  <a:lnTo>
                    <a:pt x="313044" y="260300"/>
                  </a:lnTo>
                  <a:lnTo>
                    <a:pt x="313044" y="290442"/>
                  </a:lnTo>
                  <a:lnTo>
                    <a:pt x="282882" y="290442"/>
                  </a:lnTo>
                  <a:lnTo>
                    <a:pt x="282882" y="346036"/>
                  </a:lnTo>
                  <a:lnTo>
                    <a:pt x="246688" y="346036"/>
                  </a:lnTo>
                  <a:lnTo>
                    <a:pt x="246688" y="290442"/>
                  </a:lnTo>
                  <a:lnTo>
                    <a:pt x="146149" y="290442"/>
                  </a:lnTo>
                  <a:lnTo>
                    <a:pt x="146149" y="252581"/>
                  </a:lnTo>
                  <a:lnTo>
                    <a:pt x="246688" y="111603"/>
                  </a:lnTo>
                  <a:close/>
                  <a:moveTo>
                    <a:pt x="246018" y="157150"/>
                  </a:moveTo>
                  <a:lnTo>
                    <a:pt x="175640" y="260300"/>
                  </a:lnTo>
                  <a:lnTo>
                    <a:pt x="246688" y="260300"/>
                  </a:lnTo>
                  <a:lnTo>
                    <a:pt x="246688" y="157150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1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2B2FB9E-452A-B876-6087-3050387C9159}"/>
              </a:ext>
            </a:extLst>
          </p:cNvPr>
          <p:cNvGrpSpPr/>
          <p:nvPr/>
        </p:nvGrpSpPr>
        <p:grpSpPr>
          <a:xfrm>
            <a:off x="4885162" y="4059850"/>
            <a:ext cx="5915589" cy="459296"/>
            <a:chOff x="4885162" y="4067092"/>
            <a:chExt cx="5915589" cy="4592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81118B6-6160-7BBE-52EF-75E43F213B30}"/>
                </a:ext>
              </a:extLst>
            </p:cNvPr>
            <p:cNvSpPr txBox="1"/>
            <p:nvPr/>
          </p:nvSpPr>
          <p:spPr>
            <a:xfrm>
              <a:off x="5532648" y="4112074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Πρόγραμμα με Ερυθρό Σταυρό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3" name="Google Shape;1451;p90">
              <a:extLst>
                <a:ext uri="{FF2B5EF4-FFF2-40B4-BE49-F238E27FC236}">
                  <a16:creationId xmlns:a16="http://schemas.microsoft.com/office/drawing/2014/main" xmlns="" id="{278E8F37-0EB2-C67C-9021-028C16A570D8}"/>
                </a:ext>
              </a:extLst>
            </p:cNvPr>
            <p:cNvSpPr/>
            <p:nvPr/>
          </p:nvSpPr>
          <p:spPr>
            <a:xfrm>
              <a:off x="4885162" y="4067092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99128" y="109242"/>
                  </a:moveTo>
                  <a:lnTo>
                    <a:pt x="299128" y="143403"/>
                  </a:lnTo>
                  <a:lnTo>
                    <a:pt x="206217" y="143403"/>
                  </a:lnTo>
                  <a:lnTo>
                    <a:pt x="194152" y="203016"/>
                  </a:lnTo>
                  <a:lnTo>
                    <a:pt x="194823" y="203685"/>
                  </a:lnTo>
                  <a:cubicBezTo>
                    <a:pt x="200347" y="197785"/>
                    <a:pt x="207178" y="193262"/>
                    <a:pt x="214771" y="190481"/>
                  </a:cubicBezTo>
                  <a:cubicBezTo>
                    <a:pt x="222297" y="187530"/>
                    <a:pt x="230305" y="185996"/>
                    <a:pt x="238390" y="185951"/>
                  </a:cubicBezTo>
                  <a:cubicBezTo>
                    <a:pt x="260499" y="185951"/>
                    <a:pt x="278200" y="193201"/>
                    <a:pt x="291500" y="207704"/>
                  </a:cubicBezTo>
                  <a:cubicBezTo>
                    <a:pt x="304800" y="222207"/>
                    <a:pt x="311480" y="241077"/>
                    <a:pt x="311544" y="264319"/>
                  </a:cubicBezTo>
                  <a:cubicBezTo>
                    <a:pt x="311544" y="288665"/>
                    <a:pt x="304097" y="308759"/>
                    <a:pt x="289202" y="324602"/>
                  </a:cubicBezTo>
                  <a:cubicBezTo>
                    <a:pt x="274306" y="340444"/>
                    <a:pt x="254699" y="348364"/>
                    <a:pt x="230378" y="348364"/>
                  </a:cubicBezTo>
                  <a:cubicBezTo>
                    <a:pt x="206463" y="348364"/>
                    <a:pt x="187025" y="341985"/>
                    <a:pt x="172066" y="329226"/>
                  </a:cubicBezTo>
                  <a:cubicBezTo>
                    <a:pt x="157106" y="316468"/>
                    <a:pt x="149171" y="299053"/>
                    <a:pt x="148255" y="276981"/>
                  </a:cubicBezTo>
                  <a:lnTo>
                    <a:pt x="186556" y="276981"/>
                  </a:lnTo>
                  <a:cubicBezTo>
                    <a:pt x="187664" y="289740"/>
                    <a:pt x="192023" y="299509"/>
                    <a:pt x="199642" y="306294"/>
                  </a:cubicBezTo>
                  <a:cubicBezTo>
                    <a:pt x="208046" y="313381"/>
                    <a:pt x="218821" y="317026"/>
                    <a:pt x="229804" y="316500"/>
                  </a:cubicBezTo>
                  <a:cubicBezTo>
                    <a:pt x="244103" y="316500"/>
                    <a:pt x="254932" y="312089"/>
                    <a:pt x="262296" y="303263"/>
                  </a:cubicBezTo>
                  <a:cubicBezTo>
                    <a:pt x="269659" y="294438"/>
                    <a:pt x="273307" y="281788"/>
                    <a:pt x="273243" y="265308"/>
                  </a:cubicBezTo>
                  <a:cubicBezTo>
                    <a:pt x="273671" y="252613"/>
                    <a:pt x="269576" y="240180"/>
                    <a:pt x="261689" y="230223"/>
                  </a:cubicBezTo>
                  <a:cubicBezTo>
                    <a:pt x="254029" y="220759"/>
                    <a:pt x="243049" y="216029"/>
                    <a:pt x="228751" y="216029"/>
                  </a:cubicBezTo>
                  <a:cubicBezTo>
                    <a:pt x="208876" y="216029"/>
                    <a:pt x="196259" y="223174"/>
                    <a:pt x="190897" y="237463"/>
                  </a:cubicBezTo>
                  <a:lnTo>
                    <a:pt x="152596" y="237463"/>
                  </a:lnTo>
                  <a:lnTo>
                    <a:pt x="177715" y="109179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0" y="439713"/>
                  </a:moveTo>
                  <a:lnTo>
                    <a:pt x="19597" y="439713"/>
                  </a:lnTo>
                  <a:lnTo>
                    <a:pt x="19597" y="19584"/>
                  </a:lnTo>
                  <a:lnTo>
                    <a:pt x="440010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AB11EBC-3BD6-827C-D72E-93831DF1C5FE}"/>
              </a:ext>
            </a:extLst>
          </p:cNvPr>
          <p:cNvGrpSpPr/>
          <p:nvPr/>
        </p:nvGrpSpPr>
        <p:grpSpPr>
          <a:xfrm>
            <a:off x="4885161" y="4683348"/>
            <a:ext cx="5915590" cy="459296"/>
            <a:chOff x="4885161" y="4683510"/>
            <a:chExt cx="5915590" cy="4592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1B978FC-ADE7-0B75-DE45-7EAD0C02060F}"/>
                </a:ext>
              </a:extLst>
            </p:cNvPr>
            <p:cNvSpPr txBox="1"/>
            <p:nvPr/>
          </p:nvSpPr>
          <p:spPr>
            <a:xfrm>
              <a:off x="5532648" y="4728492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Νομοθετικές Παρεμβάσεις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4" name="Google Shape;1452;p90">
              <a:extLst>
                <a:ext uri="{FF2B5EF4-FFF2-40B4-BE49-F238E27FC236}">
                  <a16:creationId xmlns:a16="http://schemas.microsoft.com/office/drawing/2014/main" xmlns="" id="{24C28B9A-37D8-1B8E-A558-E7005683BD0B}"/>
                </a:ext>
              </a:extLst>
            </p:cNvPr>
            <p:cNvSpPr/>
            <p:nvPr/>
          </p:nvSpPr>
          <p:spPr>
            <a:xfrm>
              <a:off x="4885161" y="4683510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36507" y="106914"/>
                  </a:moveTo>
                  <a:cubicBezTo>
                    <a:pt x="254543" y="106563"/>
                    <a:pt x="272037" y="113086"/>
                    <a:pt x="285436" y="125158"/>
                  </a:cubicBezTo>
                  <a:cubicBezTo>
                    <a:pt x="298755" y="136692"/>
                    <a:pt x="306645" y="153262"/>
                    <a:pt x="307203" y="170865"/>
                  </a:cubicBezTo>
                  <a:lnTo>
                    <a:pt x="268902" y="170865"/>
                  </a:lnTo>
                  <a:cubicBezTo>
                    <a:pt x="268475" y="162068"/>
                    <a:pt x="264839" y="153731"/>
                    <a:pt x="258689" y="147421"/>
                  </a:cubicBezTo>
                  <a:cubicBezTo>
                    <a:pt x="252206" y="141400"/>
                    <a:pt x="243560" y="138258"/>
                    <a:pt x="234719" y="138714"/>
                  </a:cubicBezTo>
                  <a:cubicBezTo>
                    <a:pt x="228195" y="138571"/>
                    <a:pt x="221742" y="140073"/>
                    <a:pt x="215952" y="143084"/>
                  </a:cubicBezTo>
                  <a:cubicBezTo>
                    <a:pt x="210510" y="146066"/>
                    <a:pt x="205818" y="150244"/>
                    <a:pt x="202227" y="155300"/>
                  </a:cubicBezTo>
                  <a:cubicBezTo>
                    <a:pt x="197906" y="161644"/>
                    <a:pt x="194669" y="168661"/>
                    <a:pt x="192652" y="176064"/>
                  </a:cubicBezTo>
                  <a:cubicBezTo>
                    <a:pt x="189221" y="190229"/>
                    <a:pt x="187073" y="204671"/>
                    <a:pt x="186237" y="219219"/>
                  </a:cubicBezTo>
                  <a:lnTo>
                    <a:pt x="186907" y="219888"/>
                  </a:lnTo>
                  <a:cubicBezTo>
                    <a:pt x="191669" y="210884"/>
                    <a:pt x="199106" y="203574"/>
                    <a:pt x="208196" y="198965"/>
                  </a:cubicBezTo>
                  <a:cubicBezTo>
                    <a:pt x="217280" y="194388"/>
                    <a:pt x="227324" y="192037"/>
                    <a:pt x="237496" y="192107"/>
                  </a:cubicBezTo>
                  <a:cubicBezTo>
                    <a:pt x="259838" y="192107"/>
                    <a:pt x="277776" y="199549"/>
                    <a:pt x="291308" y="214434"/>
                  </a:cubicBezTo>
                  <a:cubicBezTo>
                    <a:pt x="304841" y="229320"/>
                    <a:pt x="311598" y="248074"/>
                    <a:pt x="311576" y="270698"/>
                  </a:cubicBezTo>
                  <a:cubicBezTo>
                    <a:pt x="311576" y="294365"/>
                    <a:pt x="304203" y="313629"/>
                    <a:pt x="289457" y="328493"/>
                  </a:cubicBezTo>
                  <a:cubicBezTo>
                    <a:pt x="274711" y="343356"/>
                    <a:pt x="256049" y="350798"/>
                    <a:pt x="233474" y="350820"/>
                  </a:cubicBezTo>
                  <a:cubicBezTo>
                    <a:pt x="205110" y="350820"/>
                    <a:pt x="183779" y="341325"/>
                    <a:pt x="169480" y="322337"/>
                  </a:cubicBezTo>
                  <a:cubicBezTo>
                    <a:pt x="155181" y="303350"/>
                    <a:pt x="148032" y="272092"/>
                    <a:pt x="148032" y="228564"/>
                  </a:cubicBezTo>
                  <a:cubicBezTo>
                    <a:pt x="148032" y="191948"/>
                    <a:pt x="155957" y="162540"/>
                    <a:pt x="171810" y="140341"/>
                  </a:cubicBezTo>
                  <a:cubicBezTo>
                    <a:pt x="186199" y="118833"/>
                    <a:pt x="210628" y="106212"/>
                    <a:pt x="236507" y="106914"/>
                  </a:cubicBezTo>
                  <a:close/>
                  <a:moveTo>
                    <a:pt x="189907" y="269996"/>
                  </a:moveTo>
                  <a:cubicBezTo>
                    <a:pt x="189425" y="282704"/>
                    <a:pt x="193540" y="295159"/>
                    <a:pt x="201493" y="305081"/>
                  </a:cubicBezTo>
                  <a:cubicBezTo>
                    <a:pt x="208978" y="314236"/>
                    <a:pt x="220312" y="319371"/>
                    <a:pt x="232134" y="318956"/>
                  </a:cubicBezTo>
                  <a:cubicBezTo>
                    <a:pt x="243682" y="319307"/>
                    <a:pt x="254725" y="314229"/>
                    <a:pt x="261976" y="305241"/>
                  </a:cubicBezTo>
                  <a:cubicBezTo>
                    <a:pt x="269831" y="295274"/>
                    <a:pt x="273872" y="282834"/>
                    <a:pt x="273371" y="270156"/>
                  </a:cubicBezTo>
                  <a:cubicBezTo>
                    <a:pt x="273789" y="257799"/>
                    <a:pt x="269809" y="245695"/>
                    <a:pt x="262136" y="235996"/>
                  </a:cubicBezTo>
                  <a:cubicBezTo>
                    <a:pt x="254766" y="226890"/>
                    <a:pt x="243522" y="221805"/>
                    <a:pt x="231815" y="222281"/>
                  </a:cubicBezTo>
                  <a:cubicBezTo>
                    <a:pt x="220341" y="222016"/>
                    <a:pt x="209345" y="226867"/>
                    <a:pt x="201812" y="235517"/>
                  </a:cubicBezTo>
                  <a:cubicBezTo>
                    <a:pt x="193897" y="244161"/>
                    <a:pt x="189907" y="255739"/>
                    <a:pt x="189907" y="269996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39883" y="439713"/>
                  </a:moveTo>
                  <a:lnTo>
                    <a:pt x="19597" y="439713"/>
                  </a:lnTo>
                  <a:lnTo>
                    <a:pt x="19597" y="19584"/>
                  </a:lnTo>
                  <a:lnTo>
                    <a:pt x="439883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831E17-68FA-8259-C54E-794C72CF3406}"/>
              </a:ext>
            </a:extLst>
          </p:cNvPr>
          <p:cNvGrpSpPr/>
          <p:nvPr/>
        </p:nvGrpSpPr>
        <p:grpSpPr>
          <a:xfrm>
            <a:off x="4885160" y="5306844"/>
            <a:ext cx="3916967" cy="459296"/>
            <a:chOff x="4885160" y="5306844"/>
            <a:chExt cx="3916967" cy="45929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0DABBF1-B23D-B0FE-1E43-EEECEDEF8365}"/>
                </a:ext>
              </a:extLst>
            </p:cNvPr>
            <p:cNvSpPr txBox="1"/>
            <p:nvPr/>
          </p:nvSpPr>
          <p:spPr>
            <a:xfrm>
              <a:off x="5532648" y="5351826"/>
              <a:ext cx="326947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/>
                  <a:cs typeface="Arial"/>
                </a:defRPr>
              </a:lvl1pPr>
            </a:lstStyle>
            <a:p>
              <a:r>
                <a:rPr lang="el-GR" sz="1800">
                  <a:latin typeface="Arial" panose="020B0604020202020204" pitchFamily="34" charset="0"/>
                  <a:cs typeface="Arial" panose="020B0604020202020204" pitchFamily="34" charset="0"/>
                </a:rPr>
                <a:t>Ψηφιακή Αναβάθμιση </a:t>
              </a:r>
            </a:p>
          </p:txBody>
        </p:sp>
        <p:sp>
          <p:nvSpPr>
            <p:cNvPr id="65" name="Google Shape;1453;p90">
              <a:extLst>
                <a:ext uri="{FF2B5EF4-FFF2-40B4-BE49-F238E27FC236}">
                  <a16:creationId xmlns:a16="http://schemas.microsoft.com/office/drawing/2014/main" xmlns="" id="{11F9158C-769C-C2FD-ED4B-D6DD24E81E05}"/>
                </a:ext>
              </a:extLst>
            </p:cNvPr>
            <p:cNvSpPr/>
            <p:nvPr/>
          </p:nvSpPr>
          <p:spPr>
            <a:xfrm>
              <a:off x="4885160" y="5306844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310203" y="111635"/>
                  </a:moveTo>
                  <a:lnTo>
                    <a:pt x="310203" y="143530"/>
                  </a:lnTo>
                  <a:cubicBezTo>
                    <a:pt x="284989" y="171251"/>
                    <a:pt x="264370" y="202796"/>
                    <a:pt x="249050" y="236984"/>
                  </a:cubicBezTo>
                  <a:cubicBezTo>
                    <a:pt x="234240" y="271527"/>
                    <a:pt x="225335" y="308319"/>
                    <a:pt x="222750" y="345812"/>
                  </a:cubicBezTo>
                  <a:lnTo>
                    <a:pt x="222750" y="346163"/>
                  </a:lnTo>
                  <a:lnTo>
                    <a:pt x="180843" y="346163"/>
                  </a:lnTo>
                  <a:cubicBezTo>
                    <a:pt x="183716" y="309754"/>
                    <a:pt x="193195" y="274175"/>
                    <a:pt x="208834" y="241163"/>
                  </a:cubicBezTo>
                  <a:cubicBezTo>
                    <a:pt x="225016" y="206591"/>
                    <a:pt x="246082" y="174507"/>
                    <a:pt x="271360" y="145891"/>
                  </a:cubicBezTo>
                  <a:lnTo>
                    <a:pt x="149724" y="145891"/>
                  </a:lnTo>
                  <a:lnTo>
                    <a:pt x="149724" y="111635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0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0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Right Brace 66">
            <a:extLst>
              <a:ext uri="{FF2B5EF4-FFF2-40B4-BE49-F238E27FC236}">
                <a16:creationId xmlns:a16="http://schemas.microsoft.com/office/drawing/2014/main" xmlns="" id="{EA70B5CA-4F4F-E62B-CE59-AEC52C63EDE9}"/>
              </a:ext>
            </a:extLst>
          </p:cNvPr>
          <p:cNvSpPr/>
          <p:nvPr/>
        </p:nvSpPr>
        <p:spPr>
          <a:xfrm flipH="1">
            <a:off x="3869946" y="1289999"/>
            <a:ext cx="271272" cy="4752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1C00245-69D5-2628-F0CD-C83800040E00}"/>
              </a:ext>
            </a:extLst>
          </p:cNvPr>
          <p:cNvSpPr txBox="1"/>
          <p:nvPr/>
        </p:nvSpPr>
        <p:spPr>
          <a:xfrm>
            <a:off x="2036327" y="3479192"/>
            <a:ext cx="15963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Arial" panose="020B0604020202020204" pitchFamily="34" charset="0"/>
              </a:rPr>
              <a:t>7</a:t>
            </a:r>
            <a:r>
              <a:rPr lang="el-GR" sz="1800" b="1">
                <a:latin typeface="Arial" panose="020B0604020202020204" pitchFamily="34" charset="0"/>
              </a:rPr>
              <a:t> 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Άξονες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" name="Google Shape;684;p78">
            <a:extLst>
              <a:ext uri="{FF2B5EF4-FFF2-40B4-BE49-F238E27FC236}">
                <a16:creationId xmlns:a16="http://schemas.microsoft.com/office/drawing/2014/main" xmlns="" id="{57C289C3-CA57-5572-9DD8-E26D95B1F257}"/>
              </a:ext>
            </a:extLst>
          </p:cNvPr>
          <p:cNvSpPr/>
          <p:nvPr/>
        </p:nvSpPr>
        <p:spPr>
          <a:xfrm>
            <a:off x="1391249" y="343739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0" y="0"/>
                </a:moveTo>
                <a:lnTo>
                  <a:pt x="0" y="396"/>
                </a:lnTo>
                <a:lnTo>
                  <a:pt x="396" y="396"/>
                </a:lnTo>
                <a:lnTo>
                  <a:pt x="396" y="0"/>
                </a:lnTo>
                <a:lnTo>
                  <a:pt x="0" y="0"/>
                </a:lnTo>
                <a:close/>
                <a:moveTo>
                  <a:pt x="105" y="16"/>
                </a:moveTo>
                <a:lnTo>
                  <a:pt x="105" y="169"/>
                </a:lnTo>
                <a:lnTo>
                  <a:pt x="16" y="169"/>
                </a:lnTo>
                <a:lnTo>
                  <a:pt x="16" y="16"/>
                </a:lnTo>
                <a:lnTo>
                  <a:pt x="105" y="16"/>
                </a:lnTo>
                <a:close/>
                <a:moveTo>
                  <a:pt x="16" y="296"/>
                </a:moveTo>
                <a:lnTo>
                  <a:pt x="29" y="296"/>
                </a:lnTo>
                <a:lnTo>
                  <a:pt x="29" y="278"/>
                </a:lnTo>
                <a:lnTo>
                  <a:pt x="16" y="278"/>
                </a:lnTo>
                <a:lnTo>
                  <a:pt x="16" y="186"/>
                </a:lnTo>
                <a:lnTo>
                  <a:pt x="121" y="186"/>
                </a:lnTo>
                <a:lnTo>
                  <a:pt x="121" y="16"/>
                </a:lnTo>
                <a:lnTo>
                  <a:pt x="379" y="16"/>
                </a:lnTo>
                <a:lnTo>
                  <a:pt x="379" y="210"/>
                </a:lnTo>
                <a:lnTo>
                  <a:pt x="279" y="210"/>
                </a:lnTo>
                <a:lnTo>
                  <a:pt x="279" y="379"/>
                </a:lnTo>
                <a:lnTo>
                  <a:pt x="16" y="379"/>
                </a:lnTo>
                <a:lnTo>
                  <a:pt x="16" y="296"/>
                </a:lnTo>
                <a:close/>
                <a:moveTo>
                  <a:pt x="296" y="379"/>
                </a:moveTo>
                <a:lnTo>
                  <a:pt x="296" y="227"/>
                </a:lnTo>
                <a:lnTo>
                  <a:pt x="379" y="227"/>
                </a:lnTo>
                <a:lnTo>
                  <a:pt x="379" y="379"/>
                </a:lnTo>
                <a:lnTo>
                  <a:pt x="296" y="379"/>
                </a:lnTo>
                <a:close/>
                <a:moveTo>
                  <a:pt x="79" y="278"/>
                </a:moveTo>
                <a:lnTo>
                  <a:pt x="96" y="278"/>
                </a:lnTo>
                <a:lnTo>
                  <a:pt x="96" y="296"/>
                </a:lnTo>
                <a:lnTo>
                  <a:pt x="79" y="296"/>
                </a:lnTo>
                <a:lnTo>
                  <a:pt x="79" y="278"/>
                </a:lnTo>
                <a:close/>
                <a:moveTo>
                  <a:pt x="113" y="278"/>
                </a:moveTo>
                <a:lnTo>
                  <a:pt x="129" y="278"/>
                </a:lnTo>
                <a:lnTo>
                  <a:pt x="129" y="296"/>
                </a:lnTo>
                <a:lnTo>
                  <a:pt x="113" y="296"/>
                </a:lnTo>
                <a:lnTo>
                  <a:pt x="113" y="278"/>
                </a:lnTo>
                <a:close/>
                <a:moveTo>
                  <a:pt x="146" y="278"/>
                </a:moveTo>
                <a:lnTo>
                  <a:pt x="164" y="278"/>
                </a:lnTo>
                <a:lnTo>
                  <a:pt x="164" y="296"/>
                </a:lnTo>
                <a:lnTo>
                  <a:pt x="146" y="296"/>
                </a:lnTo>
                <a:lnTo>
                  <a:pt x="146" y="278"/>
                </a:lnTo>
                <a:close/>
                <a:moveTo>
                  <a:pt x="46" y="278"/>
                </a:moveTo>
                <a:lnTo>
                  <a:pt x="62" y="278"/>
                </a:lnTo>
                <a:lnTo>
                  <a:pt x="62" y="296"/>
                </a:lnTo>
                <a:lnTo>
                  <a:pt x="46" y="296"/>
                </a:lnTo>
                <a:lnTo>
                  <a:pt x="46" y="278"/>
                </a:lnTo>
                <a:close/>
                <a:moveTo>
                  <a:pt x="289" y="117"/>
                </a:moveTo>
                <a:lnTo>
                  <a:pt x="272" y="117"/>
                </a:lnTo>
                <a:lnTo>
                  <a:pt x="272" y="100"/>
                </a:lnTo>
                <a:lnTo>
                  <a:pt x="289" y="100"/>
                </a:lnTo>
                <a:lnTo>
                  <a:pt x="289" y="117"/>
                </a:lnTo>
                <a:close/>
                <a:moveTo>
                  <a:pt x="191" y="155"/>
                </a:moveTo>
                <a:lnTo>
                  <a:pt x="208" y="155"/>
                </a:lnTo>
                <a:lnTo>
                  <a:pt x="208" y="171"/>
                </a:lnTo>
                <a:lnTo>
                  <a:pt x="191" y="171"/>
                </a:lnTo>
                <a:lnTo>
                  <a:pt x="191" y="155"/>
                </a:lnTo>
                <a:close/>
                <a:moveTo>
                  <a:pt x="191" y="120"/>
                </a:moveTo>
                <a:lnTo>
                  <a:pt x="208" y="120"/>
                </a:lnTo>
                <a:lnTo>
                  <a:pt x="208" y="138"/>
                </a:lnTo>
                <a:lnTo>
                  <a:pt x="191" y="138"/>
                </a:lnTo>
                <a:lnTo>
                  <a:pt x="191" y="120"/>
                </a:lnTo>
                <a:close/>
                <a:moveTo>
                  <a:pt x="205" y="100"/>
                </a:moveTo>
                <a:lnTo>
                  <a:pt x="222" y="100"/>
                </a:lnTo>
                <a:lnTo>
                  <a:pt x="222" y="117"/>
                </a:lnTo>
                <a:lnTo>
                  <a:pt x="205" y="117"/>
                </a:lnTo>
                <a:lnTo>
                  <a:pt x="205" y="100"/>
                </a:lnTo>
                <a:close/>
                <a:moveTo>
                  <a:pt x="181" y="278"/>
                </a:moveTo>
                <a:lnTo>
                  <a:pt x="197" y="278"/>
                </a:lnTo>
                <a:lnTo>
                  <a:pt x="197" y="296"/>
                </a:lnTo>
                <a:lnTo>
                  <a:pt x="181" y="296"/>
                </a:lnTo>
                <a:lnTo>
                  <a:pt x="181" y="278"/>
                </a:lnTo>
                <a:close/>
                <a:moveTo>
                  <a:pt x="238" y="100"/>
                </a:moveTo>
                <a:lnTo>
                  <a:pt x="255" y="100"/>
                </a:lnTo>
                <a:lnTo>
                  <a:pt x="255" y="117"/>
                </a:lnTo>
                <a:lnTo>
                  <a:pt x="238" y="117"/>
                </a:lnTo>
                <a:lnTo>
                  <a:pt x="238" y="100"/>
                </a:lnTo>
                <a:close/>
                <a:moveTo>
                  <a:pt x="191" y="222"/>
                </a:moveTo>
                <a:lnTo>
                  <a:pt x="208" y="222"/>
                </a:lnTo>
                <a:lnTo>
                  <a:pt x="208" y="238"/>
                </a:lnTo>
                <a:lnTo>
                  <a:pt x="191" y="238"/>
                </a:lnTo>
                <a:lnTo>
                  <a:pt x="191" y="222"/>
                </a:lnTo>
                <a:close/>
                <a:moveTo>
                  <a:pt x="191" y="188"/>
                </a:moveTo>
                <a:lnTo>
                  <a:pt x="208" y="188"/>
                </a:lnTo>
                <a:lnTo>
                  <a:pt x="208" y="205"/>
                </a:lnTo>
                <a:lnTo>
                  <a:pt x="191" y="205"/>
                </a:lnTo>
                <a:lnTo>
                  <a:pt x="191" y="188"/>
                </a:lnTo>
                <a:close/>
                <a:moveTo>
                  <a:pt x="191" y="255"/>
                </a:moveTo>
                <a:lnTo>
                  <a:pt x="208" y="255"/>
                </a:lnTo>
                <a:lnTo>
                  <a:pt x="208" y="273"/>
                </a:lnTo>
                <a:lnTo>
                  <a:pt x="191" y="273"/>
                </a:lnTo>
                <a:lnTo>
                  <a:pt x="191" y="255"/>
                </a:lnTo>
                <a:close/>
                <a:moveTo>
                  <a:pt x="307" y="152"/>
                </a:moveTo>
                <a:lnTo>
                  <a:pt x="348" y="110"/>
                </a:lnTo>
                <a:lnTo>
                  <a:pt x="307" y="69"/>
                </a:lnTo>
                <a:lnTo>
                  <a:pt x="295" y="82"/>
                </a:lnTo>
                <a:lnTo>
                  <a:pt x="315" y="100"/>
                </a:lnTo>
                <a:lnTo>
                  <a:pt x="305" y="100"/>
                </a:lnTo>
                <a:lnTo>
                  <a:pt x="305" y="117"/>
                </a:lnTo>
                <a:lnTo>
                  <a:pt x="317" y="117"/>
                </a:lnTo>
                <a:lnTo>
                  <a:pt x="294" y="140"/>
                </a:lnTo>
                <a:lnTo>
                  <a:pt x="307" y="152"/>
                </a:lnTo>
                <a:close/>
                <a:moveTo>
                  <a:pt x="323" y="109"/>
                </a:moveTo>
                <a:lnTo>
                  <a:pt x="325" y="110"/>
                </a:lnTo>
                <a:lnTo>
                  <a:pt x="323" y="111"/>
                </a:lnTo>
                <a:lnTo>
                  <a:pt x="323" y="10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C4BF3FE-EF04-2B96-D7B5-A78AAC28F6CB}"/>
              </a:ext>
            </a:extLst>
          </p:cNvPr>
          <p:cNvCxnSpPr>
            <a:cxnSpLocks/>
          </p:cNvCxnSpPr>
          <p:nvPr/>
        </p:nvCxnSpPr>
        <p:spPr>
          <a:xfrm>
            <a:off x="637576" y="972176"/>
            <a:ext cx="105537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205E669-7A12-9CB5-8D62-60BA40848776}"/>
              </a:ext>
            </a:extLst>
          </p:cNvPr>
          <p:cNvGrpSpPr/>
          <p:nvPr/>
        </p:nvGrpSpPr>
        <p:grpSpPr>
          <a:xfrm>
            <a:off x="4885165" y="1565858"/>
            <a:ext cx="3916961" cy="459296"/>
            <a:chOff x="4885165" y="1565858"/>
            <a:chExt cx="3916961" cy="459296"/>
          </a:xfrm>
        </p:grpSpPr>
        <p:sp>
          <p:nvSpPr>
            <p:cNvPr id="59" name="Google Shape;1447;p90">
              <a:extLst>
                <a:ext uri="{FF2B5EF4-FFF2-40B4-BE49-F238E27FC236}">
                  <a16:creationId xmlns:a16="http://schemas.microsoft.com/office/drawing/2014/main" xmlns="" id="{758B81AE-39B8-90EE-A21E-E16B65B590AF}"/>
                </a:ext>
              </a:extLst>
            </p:cNvPr>
            <p:cNvSpPr/>
            <p:nvPr/>
          </p:nvSpPr>
          <p:spPr>
            <a:xfrm>
              <a:off x="4885165" y="1565858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77265" y="111635"/>
                  </a:moveTo>
                  <a:lnTo>
                    <a:pt x="277265" y="346227"/>
                  </a:lnTo>
                  <a:lnTo>
                    <a:pt x="235389" y="346227"/>
                  </a:lnTo>
                  <a:lnTo>
                    <a:pt x="235389" y="180625"/>
                  </a:lnTo>
                  <a:lnTo>
                    <a:pt x="177747" y="180625"/>
                  </a:lnTo>
                  <a:lnTo>
                    <a:pt x="177747" y="150484"/>
                  </a:lnTo>
                  <a:cubicBezTo>
                    <a:pt x="197632" y="150484"/>
                    <a:pt x="213431" y="147029"/>
                    <a:pt x="225144" y="140117"/>
                  </a:cubicBezTo>
                  <a:cubicBezTo>
                    <a:pt x="236091" y="134284"/>
                    <a:pt x="243784" y="123809"/>
                    <a:pt x="246082" y="111635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39883" y="439777"/>
                  </a:moveTo>
                  <a:lnTo>
                    <a:pt x="19598" y="439777"/>
                  </a:lnTo>
                  <a:lnTo>
                    <a:pt x="19598" y="19648"/>
                  </a:lnTo>
                  <a:lnTo>
                    <a:pt x="439883" y="1964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D07B425-9497-E9F5-D93F-F8DAFC617867}"/>
                </a:ext>
              </a:extLst>
            </p:cNvPr>
            <p:cNvSpPr txBox="1"/>
            <p:nvPr/>
          </p:nvSpPr>
          <p:spPr>
            <a:xfrm>
              <a:off x="5532647" y="1610840"/>
              <a:ext cx="326947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/>
                  <a:cs typeface="Arial"/>
                </a:defRPr>
              </a:lvl1pPr>
            </a:lstStyle>
            <a:p>
              <a:r>
                <a:rPr lang="el-GR" sz="1800">
                  <a:latin typeface="Arial" panose="020B0604020202020204" pitchFamily="34" charset="0"/>
                  <a:cs typeface="Arial" panose="020B0604020202020204" pitchFamily="34" charset="0"/>
                </a:rPr>
                <a:t>Οργανωτικές Αλλαγές</a:t>
              </a: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00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344BD2-5D01-7765-F2F1-2688FB906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xmlns="" id="{A841F659-4068-819D-3C43-FB3516C06C4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486B84AC-7EFB-A0BF-5580-D5CB6BE4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AE3F8B93-F25A-13B1-D657-298A962E5268}"/>
              </a:ext>
            </a:extLst>
          </p:cNvPr>
          <p:cNvSpPr/>
          <p:nvPr/>
        </p:nvSpPr>
        <p:spPr>
          <a:xfrm>
            <a:off x="401626" y="1382160"/>
            <a:ext cx="6134641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oogle Shape;1588;p92">
            <a:extLst>
              <a:ext uri="{FF2B5EF4-FFF2-40B4-BE49-F238E27FC236}">
                <a16:creationId xmlns:a16="http://schemas.microsoft.com/office/drawing/2014/main" xmlns="" id="{ED735901-0941-CCB4-BC83-C34388623F1A}"/>
              </a:ext>
            </a:extLst>
          </p:cNvPr>
          <p:cNvGrpSpPr/>
          <p:nvPr/>
        </p:nvGrpSpPr>
        <p:grpSpPr>
          <a:xfrm>
            <a:off x="508631" y="1481297"/>
            <a:ext cx="457201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10" name="Google Shape;1589;p92">
              <a:extLst>
                <a:ext uri="{FF2B5EF4-FFF2-40B4-BE49-F238E27FC236}">
                  <a16:creationId xmlns:a16="http://schemas.microsoft.com/office/drawing/2014/main" xmlns="" id="{75FB8801-23ED-A79E-C581-765882328475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0;p92">
              <a:extLst>
                <a:ext uri="{FF2B5EF4-FFF2-40B4-BE49-F238E27FC236}">
                  <a16:creationId xmlns:a16="http://schemas.microsoft.com/office/drawing/2014/main" xmlns="" id="{B3D746CF-D038-7E56-BC45-3E31CD8A40F1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1;p92">
              <a:extLst>
                <a:ext uri="{FF2B5EF4-FFF2-40B4-BE49-F238E27FC236}">
                  <a16:creationId xmlns:a16="http://schemas.microsoft.com/office/drawing/2014/main" xmlns="" id="{50E19076-6B73-8B5F-5C1C-6B5DD0A13DE1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92;p92">
              <a:extLst>
                <a:ext uri="{FF2B5EF4-FFF2-40B4-BE49-F238E27FC236}">
                  <a16:creationId xmlns:a16="http://schemas.microsoft.com/office/drawing/2014/main" xmlns="" id="{91662C73-9150-F2F3-F1BE-4F578839FBD9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777A5E22-B7AC-00C0-DE96-69EAA7CC6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36641"/>
              </p:ext>
            </p:extLst>
          </p:nvPr>
        </p:nvGraphicFramePr>
        <p:xfrm>
          <a:off x="401627" y="2096822"/>
          <a:ext cx="11447474" cy="3985578"/>
        </p:xfrm>
        <a:graphic>
          <a:graphicData uri="http://schemas.openxmlformats.org/drawingml/2006/table">
            <a:tbl>
              <a:tblPr firstRow="1" firstCol="1" bandRow="1"/>
              <a:tblGrid>
                <a:gridCol w="1506900">
                  <a:extLst>
                    <a:ext uri="{9D8B030D-6E8A-4147-A177-3AD203B41FA5}">
                      <a16:colId xmlns:a16="http://schemas.microsoft.com/office/drawing/2014/main" xmlns="" val="3281124308"/>
                    </a:ext>
                  </a:extLst>
                </a:gridCol>
                <a:gridCol w="2895884">
                  <a:extLst>
                    <a:ext uri="{9D8B030D-6E8A-4147-A177-3AD203B41FA5}">
                      <a16:colId xmlns:a16="http://schemas.microsoft.com/office/drawing/2014/main" xmlns="" val="766699016"/>
                    </a:ext>
                  </a:extLst>
                </a:gridCol>
                <a:gridCol w="3522345">
                  <a:extLst>
                    <a:ext uri="{9D8B030D-6E8A-4147-A177-3AD203B41FA5}">
                      <a16:colId xmlns:a16="http://schemas.microsoft.com/office/drawing/2014/main" xmlns="" val="1167108408"/>
                    </a:ext>
                  </a:extLst>
                </a:gridCol>
                <a:gridCol w="3522345">
                  <a:extLst>
                    <a:ext uri="{9D8B030D-6E8A-4147-A177-3AD203B41FA5}">
                      <a16:colId xmlns:a16="http://schemas.microsoft.com/office/drawing/2014/main" xmlns="" val="2920680051"/>
                    </a:ext>
                  </a:extLst>
                </a:gridCol>
              </a:tblGrid>
              <a:tr h="52064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l-GR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Προελεύσεις  Απογευματινής/βραδινής Εφημέρευσης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Προελεύσεις  Πρωινής Εφημέρευσης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9277677"/>
                  </a:ext>
                </a:extLst>
              </a:tr>
              <a:tr h="29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Υ.Πε.</a:t>
                      </a:r>
                      <a:endParaRPr lang="el-GR" sz="12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Νοσοκομεί</a:t>
                      </a:r>
                      <a:r>
                        <a:rPr lang="en-US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o</a:t>
                      </a:r>
                      <a:endParaRPr lang="el-GR" sz="12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% Μεταβολή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% Μεταβολή</a:t>
                      </a:r>
                      <a:endParaRPr lang="el-GR" sz="12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095734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"ΑΛΕΞΑΝΔΡΑ"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-20,8%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+6,7%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0715382"/>
                  </a:ext>
                </a:extLst>
              </a:tr>
              <a:tr h="226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Γ.Ν.Ν.Θ.Α. "ΣΩΤΗΡΙΑ"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4095689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"Γ. ΓΕΝΝΗΜΑΤΑΣ"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+71,2%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253015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Γ.Ν.Ν. ΙΩΝΙΑΣ ΚΩΝ/ΠΟΥΛΕΙΟ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+3,5%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-12,4%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527743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Ο ΕΥΑΓΓΕΛΙΣΜΟΣ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52110502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ΚΟΡΓΙΑΛΕΝΕΙΟ «Ερυθρός Σταυρός»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+1,4%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7929070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Γ.Ν.Θ.Π. ΠΑΜΜΑΚΑΡΙΣΤΟΣ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-17,6%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0155659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"ΙΠΠΟΚΡΑΤΕΙΟ"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+2,9%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+81,9%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973429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Η ΕΛΠΙΣ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+11,0%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082364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ΛΑΪΚΟ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+56,0%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1535444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ΚΑΤ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+9,7%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643252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ΣΙΣΜΑΝΟΓΛΕΙΟ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369201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Γ.Ν.Π. "ΤΖΑΝΕΙΟ"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l-GR" sz="1100" b="1" kern="1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0%</a:t>
                      </a:r>
                      <a:endParaRPr lang="el-GR" sz="1100" b="1" kern="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48492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ΑΣΚΛΗΠΙΕΙΟ ΒΟΥΛΑΣ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+19.43%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5862954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Π.Γ.Ν. ΑΤΤΙΚΟΝ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-5.67%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566859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 ΝΙΚΑΙΑ Ο ΑΓΙΟΣ ΠΑΝΤΕΛΕΗΜΩΝ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-8.87%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31417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Γ.Ν.Ε. «ΘΡΙΑΣΙΟ»</a:t>
                      </a:r>
                      <a:endParaRPr lang="el-GR" sz="11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-1.53%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11744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BB4B4A-BB05-C168-82C3-278D04AA77AF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Οργανωτικές Αλλαγές (2/2)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28C647-2853-CB27-29F1-4E01ABB7DC02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8577B1-8AE3-AEC6-5EAA-C4187E72981D}"/>
              </a:ext>
            </a:extLst>
          </p:cNvPr>
          <p:cNvSpPr txBox="1"/>
          <p:nvPr/>
        </p:nvSpPr>
        <p:spPr>
          <a:xfrm>
            <a:off x="292608" y="6199632"/>
            <a:ext cx="10369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i="1" dirty="0">
                <a:latin typeface="Arial" panose="020B0604020202020204" pitchFamily="34" charset="0"/>
                <a:cs typeface="Arial" panose="020B0604020202020204" pitchFamily="34" charset="0"/>
              </a:rPr>
              <a:t>*Σύγκριση μέσου όρου προσελεύσεων έως 31/10/24, με μέσο όρο από 1/11/2024 μέχρι σήμερα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35AA63-915A-6F4A-6A8E-0C4A060B9955}"/>
              </a:ext>
            </a:extLst>
          </p:cNvPr>
          <p:cNvSpPr txBox="1"/>
          <p:nvPr/>
        </p:nvSpPr>
        <p:spPr>
          <a:xfrm>
            <a:off x="1042031" y="1554826"/>
            <a:ext cx="551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Αλλαγή στις ομάδες εφημέρευσης / 1 Νοεμβρίου 2024 </a:t>
            </a:r>
          </a:p>
        </p:txBody>
      </p:sp>
    </p:spTree>
    <p:extLst>
      <p:ext uri="{BB962C8B-B14F-4D97-AF65-F5344CB8AC3E}">
        <p14:creationId xmlns:p14="http://schemas.microsoft.com/office/powerpoint/2010/main" val="69139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E90157-D221-B225-BDB7-D3649A5AF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hink-cell data - do not delete" hidden="1">
            <a:extLst>
              <a:ext uri="{FF2B5EF4-FFF2-40B4-BE49-F238E27FC236}">
                <a16:creationId xmlns:a16="http://schemas.microsoft.com/office/drawing/2014/main" xmlns="" id="{EA3E41A1-CB40-8D9F-FA51-262CD7AEA3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30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EA3E41A1-CB40-8D9F-FA51-262CD7AEA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2B2E3130-8E73-90F5-43FE-8FF0135D24CB}"/>
              </a:ext>
            </a:extLst>
          </p:cNvPr>
          <p:cNvSpPr/>
          <p:nvPr/>
        </p:nvSpPr>
        <p:spPr>
          <a:xfrm>
            <a:off x="2725601" y="1908276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1CA4D6-90AB-AA42-9874-116B284247DA}"/>
              </a:ext>
            </a:extLst>
          </p:cNvPr>
          <p:cNvSpPr txBox="1"/>
          <p:nvPr/>
        </p:nvSpPr>
        <p:spPr>
          <a:xfrm>
            <a:off x="3646395" y="2116315"/>
            <a:ext cx="360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Αλλαγή στις ομάδες εφημέρευσης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B0C3E5EF-84E8-23B9-20FD-7D1C0AAB5855}"/>
              </a:ext>
            </a:extLst>
          </p:cNvPr>
          <p:cNvSpPr/>
          <p:nvPr/>
        </p:nvSpPr>
        <p:spPr>
          <a:xfrm>
            <a:off x="2736111" y="4455571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2474DC-448E-2B74-AC02-7FAD316061DD}"/>
              </a:ext>
            </a:extLst>
          </p:cNvPr>
          <p:cNvSpPr txBox="1"/>
          <p:nvPr/>
        </p:nvSpPr>
        <p:spPr>
          <a:xfrm>
            <a:off x="3743029" y="4661906"/>
            <a:ext cx="604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Δημιουργία σχήματος διοίκησης και εποπτείας εφημερίας </a:t>
            </a:r>
          </a:p>
        </p:txBody>
      </p:sp>
      <p:grpSp>
        <p:nvGrpSpPr>
          <p:cNvPr id="15" name="Google Shape;1588;p92">
            <a:extLst>
              <a:ext uri="{FF2B5EF4-FFF2-40B4-BE49-F238E27FC236}">
                <a16:creationId xmlns:a16="http://schemas.microsoft.com/office/drawing/2014/main" xmlns="" id="{29E219ED-C229-69F3-FD45-0577630A31CB}"/>
              </a:ext>
            </a:extLst>
          </p:cNvPr>
          <p:cNvGrpSpPr/>
          <p:nvPr/>
        </p:nvGrpSpPr>
        <p:grpSpPr>
          <a:xfrm>
            <a:off x="2915997" y="2013889"/>
            <a:ext cx="540002" cy="539998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16" name="Google Shape;1589;p92">
              <a:extLst>
                <a:ext uri="{FF2B5EF4-FFF2-40B4-BE49-F238E27FC236}">
                  <a16:creationId xmlns:a16="http://schemas.microsoft.com/office/drawing/2014/main" xmlns="" id="{FACA7108-BE81-148F-A042-D2DF04602A57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90;p92">
              <a:extLst>
                <a:ext uri="{FF2B5EF4-FFF2-40B4-BE49-F238E27FC236}">
                  <a16:creationId xmlns:a16="http://schemas.microsoft.com/office/drawing/2014/main" xmlns="" id="{82564012-7436-1F16-AAE5-B2B84077E452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91;p92">
              <a:extLst>
                <a:ext uri="{FF2B5EF4-FFF2-40B4-BE49-F238E27FC236}">
                  <a16:creationId xmlns:a16="http://schemas.microsoft.com/office/drawing/2014/main" xmlns="" id="{E9FE77B0-DE77-32FE-ED4A-2D901B1EEDC8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92;p92">
              <a:extLst>
                <a:ext uri="{FF2B5EF4-FFF2-40B4-BE49-F238E27FC236}">
                  <a16:creationId xmlns:a16="http://schemas.microsoft.com/office/drawing/2014/main" xmlns="" id="{83446425-EEFD-5C56-4DD2-864439379F4E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1899;p94">
            <a:extLst>
              <a:ext uri="{FF2B5EF4-FFF2-40B4-BE49-F238E27FC236}">
                <a16:creationId xmlns:a16="http://schemas.microsoft.com/office/drawing/2014/main" xmlns="" id="{1FB7CD4C-49A1-94F7-6F48-24EE34EDA7DE}"/>
              </a:ext>
            </a:extLst>
          </p:cNvPr>
          <p:cNvGrpSpPr/>
          <p:nvPr/>
        </p:nvGrpSpPr>
        <p:grpSpPr>
          <a:xfrm>
            <a:off x="2908222" y="4561183"/>
            <a:ext cx="540000" cy="540000"/>
            <a:chOff x="5634008" y="2739160"/>
            <a:chExt cx="457200" cy="457200"/>
          </a:xfrm>
          <a:solidFill>
            <a:srgbClr val="002060"/>
          </a:solidFill>
        </p:grpSpPr>
        <p:sp>
          <p:nvSpPr>
            <p:cNvPr id="21" name="Google Shape;1900;p94">
              <a:extLst>
                <a:ext uri="{FF2B5EF4-FFF2-40B4-BE49-F238E27FC236}">
                  <a16:creationId xmlns:a16="http://schemas.microsoft.com/office/drawing/2014/main" xmlns="" id="{FD43A023-5032-31F6-E85B-5B1425077215}"/>
                </a:ext>
              </a:extLst>
            </p:cNvPr>
            <p:cNvSpPr/>
            <p:nvPr/>
          </p:nvSpPr>
          <p:spPr>
            <a:xfrm>
              <a:off x="5634008" y="273916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437706" y="19495"/>
                  </a:moveTo>
                  <a:lnTo>
                    <a:pt x="437706" y="327025"/>
                  </a:lnTo>
                  <a:lnTo>
                    <a:pt x="396018" y="215583"/>
                  </a:lnTo>
                  <a:lnTo>
                    <a:pt x="388779" y="215583"/>
                  </a:lnTo>
                  <a:cubicBezTo>
                    <a:pt x="388017" y="210344"/>
                    <a:pt x="386779" y="201549"/>
                    <a:pt x="386175" y="196056"/>
                  </a:cubicBezTo>
                  <a:cubicBezTo>
                    <a:pt x="384747" y="183166"/>
                    <a:pt x="375158" y="172022"/>
                    <a:pt x="361156" y="166973"/>
                  </a:cubicBezTo>
                  <a:cubicBezTo>
                    <a:pt x="351314" y="163417"/>
                    <a:pt x="339154" y="159322"/>
                    <a:pt x="332804" y="157194"/>
                  </a:cubicBezTo>
                  <a:lnTo>
                    <a:pt x="332200" y="156972"/>
                  </a:lnTo>
                  <a:cubicBezTo>
                    <a:pt x="320897" y="152972"/>
                    <a:pt x="314484" y="158083"/>
                    <a:pt x="311087" y="163068"/>
                  </a:cubicBezTo>
                  <a:cubicBezTo>
                    <a:pt x="310388" y="164084"/>
                    <a:pt x="309848" y="164497"/>
                    <a:pt x="307404" y="164497"/>
                  </a:cubicBezTo>
                  <a:cubicBezTo>
                    <a:pt x="304959" y="164497"/>
                    <a:pt x="304451" y="164084"/>
                    <a:pt x="303752" y="163068"/>
                  </a:cubicBezTo>
                  <a:cubicBezTo>
                    <a:pt x="300355" y="158115"/>
                    <a:pt x="293942" y="153003"/>
                    <a:pt x="282575" y="157004"/>
                  </a:cubicBezTo>
                  <a:lnTo>
                    <a:pt x="281972" y="157226"/>
                  </a:lnTo>
                  <a:cubicBezTo>
                    <a:pt x="275622" y="159353"/>
                    <a:pt x="263430" y="163576"/>
                    <a:pt x="253619" y="167005"/>
                  </a:cubicBezTo>
                  <a:cubicBezTo>
                    <a:pt x="246223" y="169573"/>
                    <a:pt x="239736" y="174240"/>
                    <a:pt x="234950" y="180435"/>
                  </a:cubicBezTo>
                  <a:cubicBezTo>
                    <a:pt x="230161" y="174242"/>
                    <a:pt x="223675" y="169576"/>
                    <a:pt x="216281" y="167005"/>
                  </a:cubicBezTo>
                  <a:cubicBezTo>
                    <a:pt x="206438" y="163449"/>
                    <a:pt x="194278" y="159353"/>
                    <a:pt x="187897" y="157226"/>
                  </a:cubicBezTo>
                  <a:lnTo>
                    <a:pt x="187325" y="157004"/>
                  </a:lnTo>
                  <a:cubicBezTo>
                    <a:pt x="176054" y="153003"/>
                    <a:pt x="169609" y="158115"/>
                    <a:pt x="166243" y="163100"/>
                  </a:cubicBezTo>
                  <a:cubicBezTo>
                    <a:pt x="165545" y="164116"/>
                    <a:pt x="165005" y="164529"/>
                    <a:pt x="162560" y="164529"/>
                  </a:cubicBezTo>
                  <a:cubicBezTo>
                    <a:pt x="160115" y="164529"/>
                    <a:pt x="159607" y="164116"/>
                    <a:pt x="158909" y="163100"/>
                  </a:cubicBezTo>
                  <a:cubicBezTo>
                    <a:pt x="155575" y="158115"/>
                    <a:pt x="149225" y="153003"/>
                    <a:pt x="137795" y="157004"/>
                  </a:cubicBezTo>
                  <a:lnTo>
                    <a:pt x="137192" y="157226"/>
                  </a:lnTo>
                  <a:cubicBezTo>
                    <a:pt x="130842" y="159353"/>
                    <a:pt x="118650" y="163576"/>
                    <a:pt x="108807" y="167005"/>
                  </a:cubicBezTo>
                  <a:cubicBezTo>
                    <a:pt x="94837" y="172053"/>
                    <a:pt x="85249" y="183198"/>
                    <a:pt x="83820" y="196088"/>
                  </a:cubicBezTo>
                  <a:cubicBezTo>
                    <a:pt x="83185" y="201581"/>
                    <a:pt x="81947" y="210376"/>
                    <a:pt x="81185" y="215614"/>
                  </a:cubicBezTo>
                  <a:lnTo>
                    <a:pt x="63754" y="215614"/>
                  </a:lnTo>
                  <a:lnTo>
                    <a:pt x="19495" y="333661"/>
                  </a:lnTo>
                  <a:lnTo>
                    <a:pt x="19495" y="19495"/>
                  </a:lnTo>
                  <a:close/>
                  <a:moveTo>
                    <a:pt x="100489" y="437706"/>
                  </a:moveTo>
                  <a:cubicBezTo>
                    <a:pt x="101283" y="424625"/>
                    <a:pt x="102457" y="377571"/>
                    <a:pt x="103061" y="372015"/>
                  </a:cubicBezTo>
                  <a:cubicBezTo>
                    <a:pt x="103537" y="367919"/>
                    <a:pt x="107029" y="362045"/>
                    <a:pt x="115411" y="359029"/>
                  </a:cubicBezTo>
                  <a:cubicBezTo>
                    <a:pt x="124936" y="355537"/>
                    <a:pt x="137033" y="351504"/>
                    <a:pt x="143320" y="349504"/>
                  </a:cubicBezTo>
                  <a:lnTo>
                    <a:pt x="143891" y="349282"/>
                  </a:lnTo>
                  <a:cubicBezTo>
                    <a:pt x="148385" y="354954"/>
                    <a:pt x="155331" y="358120"/>
                    <a:pt x="162560" y="357791"/>
                  </a:cubicBezTo>
                  <a:cubicBezTo>
                    <a:pt x="169785" y="358107"/>
                    <a:pt x="176720" y="354929"/>
                    <a:pt x="181197" y="349250"/>
                  </a:cubicBezTo>
                  <a:lnTo>
                    <a:pt x="181801" y="349472"/>
                  </a:lnTo>
                  <a:cubicBezTo>
                    <a:pt x="188151" y="351568"/>
                    <a:pt x="200089" y="355600"/>
                    <a:pt x="209709" y="358997"/>
                  </a:cubicBezTo>
                  <a:cubicBezTo>
                    <a:pt x="218091" y="362172"/>
                    <a:pt x="221583" y="367887"/>
                    <a:pt x="222060" y="371983"/>
                  </a:cubicBezTo>
                  <a:cubicBezTo>
                    <a:pt x="222663" y="377539"/>
                    <a:pt x="223838" y="424466"/>
                    <a:pt x="224631" y="437674"/>
                  </a:cubicBezTo>
                  <a:close/>
                  <a:moveTo>
                    <a:pt x="245364" y="437706"/>
                  </a:moveTo>
                  <a:cubicBezTo>
                    <a:pt x="246126" y="424625"/>
                    <a:pt x="247301" y="377571"/>
                    <a:pt x="247936" y="372015"/>
                  </a:cubicBezTo>
                  <a:cubicBezTo>
                    <a:pt x="248380" y="367919"/>
                    <a:pt x="251904" y="362045"/>
                    <a:pt x="260287" y="359029"/>
                  </a:cubicBezTo>
                  <a:cubicBezTo>
                    <a:pt x="269812" y="355537"/>
                    <a:pt x="281877" y="351504"/>
                    <a:pt x="288163" y="349504"/>
                  </a:cubicBezTo>
                  <a:lnTo>
                    <a:pt x="288925" y="349250"/>
                  </a:lnTo>
                  <a:cubicBezTo>
                    <a:pt x="297868" y="359552"/>
                    <a:pt x="313470" y="360653"/>
                    <a:pt x="323772" y="351710"/>
                  </a:cubicBezTo>
                  <a:cubicBezTo>
                    <a:pt x="324648" y="350949"/>
                    <a:pt x="325470" y="350127"/>
                    <a:pt x="326231" y="349250"/>
                  </a:cubicBezTo>
                  <a:lnTo>
                    <a:pt x="326835" y="349472"/>
                  </a:lnTo>
                  <a:cubicBezTo>
                    <a:pt x="333185" y="351568"/>
                    <a:pt x="345091" y="355600"/>
                    <a:pt x="354711" y="358997"/>
                  </a:cubicBezTo>
                  <a:cubicBezTo>
                    <a:pt x="363093" y="362172"/>
                    <a:pt x="366617" y="367887"/>
                    <a:pt x="367062" y="371983"/>
                  </a:cubicBezTo>
                  <a:cubicBezTo>
                    <a:pt x="367665" y="377539"/>
                    <a:pt x="368872" y="424466"/>
                    <a:pt x="369634" y="437674"/>
                  </a:cubicBezTo>
                  <a:close/>
                  <a:moveTo>
                    <a:pt x="383032" y="359410"/>
                  </a:moveTo>
                  <a:cubicBezTo>
                    <a:pt x="378389" y="350631"/>
                    <a:pt x="370562" y="343962"/>
                    <a:pt x="361156" y="340773"/>
                  </a:cubicBezTo>
                  <a:cubicBezTo>
                    <a:pt x="351314" y="337217"/>
                    <a:pt x="339154" y="333153"/>
                    <a:pt x="332804" y="331026"/>
                  </a:cubicBezTo>
                  <a:lnTo>
                    <a:pt x="332200" y="330803"/>
                  </a:lnTo>
                  <a:cubicBezTo>
                    <a:pt x="320897" y="326803"/>
                    <a:pt x="314484" y="331883"/>
                    <a:pt x="311087" y="336868"/>
                  </a:cubicBezTo>
                  <a:cubicBezTo>
                    <a:pt x="310388" y="337915"/>
                    <a:pt x="309848" y="338328"/>
                    <a:pt x="307404" y="338328"/>
                  </a:cubicBezTo>
                  <a:cubicBezTo>
                    <a:pt x="304959" y="338328"/>
                    <a:pt x="304451" y="337915"/>
                    <a:pt x="303752" y="336868"/>
                  </a:cubicBezTo>
                  <a:cubicBezTo>
                    <a:pt x="300355" y="331883"/>
                    <a:pt x="293942" y="326803"/>
                    <a:pt x="282639" y="330803"/>
                  </a:cubicBezTo>
                  <a:lnTo>
                    <a:pt x="282035" y="331026"/>
                  </a:lnTo>
                  <a:cubicBezTo>
                    <a:pt x="275685" y="333153"/>
                    <a:pt x="263493" y="337217"/>
                    <a:pt x="253683" y="340773"/>
                  </a:cubicBezTo>
                  <a:cubicBezTo>
                    <a:pt x="246267" y="343352"/>
                    <a:pt x="239759" y="348028"/>
                    <a:pt x="234950" y="354235"/>
                  </a:cubicBezTo>
                  <a:cubicBezTo>
                    <a:pt x="230156" y="348041"/>
                    <a:pt x="223672" y="343366"/>
                    <a:pt x="216281" y="340773"/>
                  </a:cubicBezTo>
                  <a:cubicBezTo>
                    <a:pt x="206438" y="337217"/>
                    <a:pt x="194278" y="333153"/>
                    <a:pt x="187897" y="331026"/>
                  </a:cubicBezTo>
                  <a:lnTo>
                    <a:pt x="187293" y="330803"/>
                  </a:lnTo>
                  <a:cubicBezTo>
                    <a:pt x="176022" y="326803"/>
                    <a:pt x="169577" y="331883"/>
                    <a:pt x="166211" y="336868"/>
                  </a:cubicBezTo>
                  <a:cubicBezTo>
                    <a:pt x="165513" y="337915"/>
                    <a:pt x="164973" y="338328"/>
                    <a:pt x="162528" y="338328"/>
                  </a:cubicBezTo>
                  <a:cubicBezTo>
                    <a:pt x="160084" y="338328"/>
                    <a:pt x="159576" y="337915"/>
                    <a:pt x="158877" y="336868"/>
                  </a:cubicBezTo>
                  <a:cubicBezTo>
                    <a:pt x="155480" y="331883"/>
                    <a:pt x="149035" y="326803"/>
                    <a:pt x="137763" y="330803"/>
                  </a:cubicBezTo>
                  <a:lnTo>
                    <a:pt x="137160" y="331026"/>
                  </a:lnTo>
                  <a:cubicBezTo>
                    <a:pt x="130810" y="333153"/>
                    <a:pt x="118618" y="337217"/>
                    <a:pt x="108775" y="340773"/>
                  </a:cubicBezTo>
                  <a:cubicBezTo>
                    <a:pt x="99375" y="343970"/>
                    <a:pt x="91550" y="350637"/>
                    <a:pt x="86900" y="359410"/>
                  </a:cubicBezTo>
                  <a:lnTo>
                    <a:pt x="30607" y="359410"/>
                  </a:lnTo>
                  <a:lnTo>
                    <a:pt x="77248" y="234950"/>
                  </a:lnTo>
                  <a:lnTo>
                    <a:pt x="382524" y="234950"/>
                  </a:lnTo>
                  <a:lnTo>
                    <a:pt x="429038" y="359283"/>
                  </a:lnTo>
                  <a:close/>
                  <a:moveTo>
                    <a:pt x="245650" y="215614"/>
                  </a:moveTo>
                  <a:cubicBezTo>
                    <a:pt x="246412" y="210280"/>
                    <a:pt x="247396" y="203137"/>
                    <a:pt x="247936" y="198215"/>
                  </a:cubicBezTo>
                  <a:cubicBezTo>
                    <a:pt x="248380" y="194120"/>
                    <a:pt x="251904" y="188246"/>
                    <a:pt x="260287" y="185230"/>
                  </a:cubicBezTo>
                  <a:cubicBezTo>
                    <a:pt x="269812" y="181737"/>
                    <a:pt x="281877" y="177705"/>
                    <a:pt x="288163" y="175705"/>
                  </a:cubicBezTo>
                  <a:lnTo>
                    <a:pt x="288766" y="175514"/>
                  </a:lnTo>
                  <a:cubicBezTo>
                    <a:pt x="297710" y="185816"/>
                    <a:pt x="313311" y="186917"/>
                    <a:pt x="323613" y="177974"/>
                  </a:cubicBezTo>
                  <a:cubicBezTo>
                    <a:pt x="324489" y="177213"/>
                    <a:pt x="325311" y="176391"/>
                    <a:pt x="326073" y="175514"/>
                  </a:cubicBezTo>
                  <a:lnTo>
                    <a:pt x="326676" y="175705"/>
                  </a:lnTo>
                  <a:cubicBezTo>
                    <a:pt x="333026" y="177800"/>
                    <a:pt x="344932" y="181832"/>
                    <a:pt x="354552" y="185230"/>
                  </a:cubicBezTo>
                  <a:cubicBezTo>
                    <a:pt x="362934" y="188246"/>
                    <a:pt x="366459" y="194120"/>
                    <a:pt x="366903" y="198215"/>
                  </a:cubicBezTo>
                  <a:cubicBezTo>
                    <a:pt x="367443" y="203137"/>
                    <a:pt x="368427" y="210280"/>
                    <a:pt x="369189" y="215614"/>
                  </a:cubicBezTo>
                  <a:close/>
                  <a:moveTo>
                    <a:pt x="100775" y="215614"/>
                  </a:moveTo>
                  <a:cubicBezTo>
                    <a:pt x="101537" y="210280"/>
                    <a:pt x="102521" y="203137"/>
                    <a:pt x="103061" y="198215"/>
                  </a:cubicBezTo>
                  <a:cubicBezTo>
                    <a:pt x="103537" y="194120"/>
                    <a:pt x="107029" y="188246"/>
                    <a:pt x="115411" y="185230"/>
                  </a:cubicBezTo>
                  <a:cubicBezTo>
                    <a:pt x="124936" y="181737"/>
                    <a:pt x="137033" y="177705"/>
                    <a:pt x="143320" y="175705"/>
                  </a:cubicBezTo>
                  <a:lnTo>
                    <a:pt x="143891" y="175514"/>
                  </a:lnTo>
                  <a:cubicBezTo>
                    <a:pt x="148394" y="181174"/>
                    <a:pt x="155334" y="184337"/>
                    <a:pt x="162560" y="184023"/>
                  </a:cubicBezTo>
                  <a:cubicBezTo>
                    <a:pt x="169776" y="184331"/>
                    <a:pt x="176704" y="181168"/>
                    <a:pt x="181197" y="175514"/>
                  </a:cubicBezTo>
                  <a:lnTo>
                    <a:pt x="181801" y="175705"/>
                  </a:lnTo>
                  <a:cubicBezTo>
                    <a:pt x="188151" y="177800"/>
                    <a:pt x="200089" y="181832"/>
                    <a:pt x="209709" y="185230"/>
                  </a:cubicBezTo>
                  <a:cubicBezTo>
                    <a:pt x="218091" y="188246"/>
                    <a:pt x="221583" y="194120"/>
                    <a:pt x="222060" y="198215"/>
                  </a:cubicBezTo>
                  <a:cubicBezTo>
                    <a:pt x="222599" y="203137"/>
                    <a:pt x="223584" y="210280"/>
                    <a:pt x="224346" y="215614"/>
                  </a:cubicBezTo>
                  <a:close/>
                  <a:moveTo>
                    <a:pt x="19495" y="378873"/>
                  </a:moveTo>
                  <a:lnTo>
                    <a:pt x="83280" y="378873"/>
                  </a:lnTo>
                  <a:cubicBezTo>
                    <a:pt x="82487" y="395288"/>
                    <a:pt x="81407" y="427736"/>
                    <a:pt x="80899" y="437706"/>
                  </a:cubicBezTo>
                  <a:lnTo>
                    <a:pt x="19495" y="437706"/>
                  </a:lnTo>
                  <a:close/>
                  <a:moveTo>
                    <a:pt x="389065" y="437706"/>
                  </a:moveTo>
                  <a:cubicBezTo>
                    <a:pt x="388525" y="427863"/>
                    <a:pt x="387477" y="395319"/>
                    <a:pt x="386715" y="378873"/>
                  </a:cubicBezTo>
                  <a:lnTo>
                    <a:pt x="437706" y="378873"/>
                  </a:lnTo>
                  <a:lnTo>
                    <a:pt x="437706" y="4377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901;p94">
              <a:extLst>
                <a:ext uri="{FF2B5EF4-FFF2-40B4-BE49-F238E27FC236}">
                  <a16:creationId xmlns:a16="http://schemas.microsoft.com/office/drawing/2014/main" xmlns="" id="{746383FE-5830-4579-7867-C2B44EE78245}"/>
                </a:ext>
              </a:extLst>
            </p:cNvPr>
            <p:cNvSpPr/>
            <p:nvPr/>
          </p:nvSpPr>
          <p:spPr>
            <a:xfrm>
              <a:off x="5763125" y="2807962"/>
              <a:ext cx="67100" cy="86994"/>
            </a:xfrm>
            <a:custGeom>
              <a:avLst/>
              <a:gdLst/>
              <a:ahLst/>
              <a:cxnLst/>
              <a:rect l="l" t="t" r="r" b="b"/>
              <a:pathLst>
                <a:path w="67100" h="86994" extrusionOk="0">
                  <a:moveTo>
                    <a:pt x="33443" y="86995"/>
                  </a:moveTo>
                  <a:lnTo>
                    <a:pt x="33792" y="86995"/>
                  </a:lnTo>
                  <a:cubicBezTo>
                    <a:pt x="48587" y="86995"/>
                    <a:pt x="64526" y="72771"/>
                    <a:pt x="66844" y="40989"/>
                  </a:cubicBezTo>
                  <a:cubicBezTo>
                    <a:pt x="68112" y="30095"/>
                    <a:pt x="64643" y="19181"/>
                    <a:pt x="57319" y="11017"/>
                  </a:cubicBezTo>
                  <a:cubicBezTo>
                    <a:pt x="51205" y="4357"/>
                    <a:pt x="42698" y="395"/>
                    <a:pt x="33665" y="0"/>
                  </a:cubicBezTo>
                  <a:lnTo>
                    <a:pt x="33443" y="0"/>
                  </a:lnTo>
                  <a:cubicBezTo>
                    <a:pt x="24410" y="395"/>
                    <a:pt x="15903" y="4357"/>
                    <a:pt x="9789" y="11017"/>
                  </a:cubicBezTo>
                  <a:cubicBezTo>
                    <a:pt x="2446" y="19170"/>
                    <a:pt x="-1025" y="30093"/>
                    <a:pt x="264" y="40989"/>
                  </a:cubicBezTo>
                  <a:cubicBezTo>
                    <a:pt x="2677" y="72771"/>
                    <a:pt x="18647" y="86995"/>
                    <a:pt x="33443" y="86995"/>
                  </a:cubicBezTo>
                  <a:close/>
                  <a:moveTo>
                    <a:pt x="23918" y="24194"/>
                  </a:moveTo>
                  <a:cubicBezTo>
                    <a:pt x="26417" y="21507"/>
                    <a:pt x="29796" y="19806"/>
                    <a:pt x="33443" y="19399"/>
                  </a:cubicBezTo>
                  <a:lnTo>
                    <a:pt x="33792" y="19399"/>
                  </a:lnTo>
                  <a:cubicBezTo>
                    <a:pt x="37437" y="19812"/>
                    <a:pt x="40814" y="21512"/>
                    <a:pt x="43317" y="24194"/>
                  </a:cubicBezTo>
                  <a:cubicBezTo>
                    <a:pt x="46843" y="28485"/>
                    <a:pt x="48399" y="34063"/>
                    <a:pt x="47603" y="39561"/>
                  </a:cubicBezTo>
                  <a:cubicBezTo>
                    <a:pt x="46174" y="58928"/>
                    <a:pt x="38713" y="67628"/>
                    <a:pt x="33855" y="67628"/>
                  </a:cubicBezTo>
                  <a:lnTo>
                    <a:pt x="33443" y="67628"/>
                  </a:lnTo>
                  <a:cubicBezTo>
                    <a:pt x="28585" y="67628"/>
                    <a:pt x="21092" y="58928"/>
                    <a:pt x="19695" y="39561"/>
                  </a:cubicBezTo>
                  <a:cubicBezTo>
                    <a:pt x="18887" y="34063"/>
                    <a:pt x="20444" y="28480"/>
                    <a:pt x="23981" y="24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902;p94">
              <a:extLst>
                <a:ext uri="{FF2B5EF4-FFF2-40B4-BE49-F238E27FC236}">
                  <a16:creationId xmlns:a16="http://schemas.microsoft.com/office/drawing/2014/main" xmlns="" id="{A319B401-265C-3149-56E4-80001B5B0977}"/>
                </a:ext>
              </a:extLst>
            </p:cNvPr>
            <p:cNvSpPr/>
            <p:nvPr/>
          </p:nvSpPr>
          <p:spPr>
            <a:xfrm>
              <a:off x="5907886" y="2807962"/>
              <a:ext cx="67221" cy="86994"/>
            </a:xfrm>
            <a:custGeom>
              <a:avLst/>
              <a:gdLst/>
              <a:ahLst/>
              <a:cxnLst/>
              <a:rect l="l" t="t" r="r" b="b"/>
              <a:pathLst>
                <a:path w="67221" h="86994" extrusionOk="0">
                  <a:moveTo>
                    <a:pt x="33525" y="86995"/>
                  </a:moveTo>
                  <a:lnTo>
                    <a:pt x="33874" y="86995"/>
                  </a:lnTo>
                  <a:cubicBezTo>
                    <a:pt x="48670" y="86995"/>
                    <a:pt x="64640" y="72771"/>
                    <a:pt x="66958" y="40989"/>
                  </a:cubicBezTo>
                  <a:cubicBezTo>
                    <a:pt x="68246" y="30093"/>
                    <a:pt x="64775" y="19170"/>
                    <a:pt x="57433" y="11017"/>
                  </a:cubicBezTo>
                  <a:cubicBezTo>
                    <a:pt x="51319" y="4357"/>
                    <a:pt x="42812" y="395"/>
                    <a:pt x="33779" y="0"/>
                  </a:cubicBezTo>
                  <a:lnTo>
                    <a:pt x="33430" y="0"/>
                  </a:lnTo>
                  <a:cubicBezTo>
                    <a:pt x="24397" y="395"/>
                    <a:pt x="15890" y="4357"/>
                    <a:pt x="9776" y="11017"/>
                  </a:cubicBezTo>
                  <a:cubicBezTo>
                    <a:pt x="2466" y="19189"/>
                    <a:pt x="-1000" y="30097"/>
                    <a:pt x="251" y="40989"/>
                  </a:cubicBezTo>
                  <a:cubicBezTo>
                    <a:pt x="2759" y="72771"/>
                    <a:pt x="18729" y="86995"/>
                    <a:pt x="33525" y="86995"/>
                  </a:cubicBezTo>
                  <a:close/>
                  <a:moveTo>
                    <a:pt x="24000" y="24194"/>
                  </a:moveTo>
                  <a:cubicBezTo>
                    <a:pt x="26503" y="21512"/>
                    <a:pt x="29880" y="19812"/>
                    <a:pt x="33525" y="19399"/>
                  </a:cubicBezTo>
                  <a:lnTo>
                    <a:pt x="33874" y="19399"/>
                  </a:lnTo>
                  <a:cubicBezTo>
                    <a:pt x="37519" y="19812"/>
                    <a:pt x="40897" y="21512"/>
                    <a:pt x="43399" y="24194"/>
                  </a:cubicBezTo>
                  <a:cubicBezTo>
                    <a:pt x="46936" y="28480"/>
                    <a:pt x="48493" y="34063"/>
                    <a:pt x="47685" y="39561"/>
                  </a:cubicBezTo>
                  <a:cubicBezTo>
                    <a:pt x="46288" y="58928"/>
                    <a:pt x="38795" y="67628"/>
                    <a:pt x="33938" y="67628"/>
                  </a:cubicBezTo>
                  <a:lnTo>
                    <a:pt x="33588" y="67628"/>
                  </a:lnTo>
                  <a:cubicBezTo>
                    <a:pt x="28731" y="67628"/>
                    <a:pt x="21269" y="58928"/>
                    <a:pt x="19841" y="39561"/>
                  </a:cubicBezTo>
                  <a:cubicBezTo>
                    <a:pt x="19027" y="34072"/>
                    <a:pt x="20560" y="28495"/>
                    <a:pt x="24063" y="24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903;p94">
              <a:extLst>
                <a:ext uri="{FF2B5EF4-FFF2-40B4-BE49-F238E27FC236}">
                  <a16:creationId xmlns:a16="http://schemas.microsoft.com/office/drawing/2014/main" xmlns="" id="{3BA79837-0379-0E6B-5752-CDBAFF45CF90}"/>
                </a:ext>
              </a:extLst>
            </p:cNvPr>
            <p:cNvSpPr/>
            <p:nvPr/>
          </p:nvSpPr>
          <p:spPr>
            <a:xfrm>
              <a:off x="5763125" y="2981761"/>
              <a:ext cx="67002" cy="86995"/>
            </a:xfrm>
            <a:custGeom>
              <a:avLst/>
              <a:gdLst/>
              <a:ahLst/>
              <a:cxnLst/>
              <a:rect l="l" t="t" r="r" b="b"/>
              <a:pathLst>
                <a:path w="67002" h="86995" extrusionOk="0">
                  <a:moveTo>
                    <a:pt x="33792" y="0"/>
                  </a:moveTo>
                  <a:lnTo>
                    <a:pt x="33443" y="0"/>
                  </a:lnTo>
                  <a:cubicBezTo>
                    <a:pt x="24417" y="397"/>
                    <a:pt x="15915" y="4345"/>
                    <a:pt x="9789" y="10986"/>
                  </a:cubicBezTo>
                  <a:cubicBezTo>
                    <a:pt x="2446" y="19139"/>
                    <a:pt x="-1025" y="30061"/>
                    <a:pt x="264" y="40958"/>
                  </a:cubicBezTo>
                  <a:cubicBezTo>
                    <a:pt x="2582" y="72708"/>
                    <a:pt x="18552" y="86995"/>
                    <a:pt x="33347" y="86995"/>
                  </a:cubicBezTo>
                  <a:lnTo>
                    <a:pt x="33697" y="86995"/>
                  </a:lnTo>
                  <a:cubicBezTo>
                    <a:pt x="48492" y="86995"/>
                    <a:pt x="64431" y="72771"/>
                    <a:pt x="66748" y="40958"/>
                  </a:cubicBezTo>
                  <a:cubicBezTo>
                    <a:pt x="68008" y="30064"/>
                    <a:pt x="64540" y="19153"/>
                    <a:pt x="57223" y="10985"/>
                  </a:cubicBezTo>
                  <a:cubicBezTo>
                    <a:pt x="51152" y="4398"/>
                    <a:pt x="42739" y="454"/>
                    <a:pt x="33792" y="0"/>
                  </a:cubicBezTo>
                  <a:close/>
                  <a:moveTo>
                    <a:pt x="47540" y="39561"/>
                  </a:moveTo>
                  <a:cubicBezTo>
                    <a:pt x="46111" y="58896"/>
                    <a:pt x="38650" y="67596"/>
                    <a:pt x="33792" y="67596"/>
                  </a:cubicBezTo>
                  <a:lnTo>
                    <a:pt x="33443" y="67596"/>
                  </a:lnTo>
                  <a:cubicBezTo>
                    <a:pt x="28585" y="67596"/>
                    <a:pt x="21092" y="58896"/>
                    <a:pt x="19695" y="39561"/>
                  </a:cubicBezTo>
                  <a:cubicBezTo>
                    <a:pt x="18851" y="34031"/>
                    <a:pt x="20410" y="28404"/>
                    <a:pt x="23981" y="24098"/>
                  </a:cubicBezTo>
                  <a:cubicBezTo>
                    <a:pt x="26481" y="21407"/>
                    <a:pt x="29858" y="19696"/>
                    <a:pt x="33506" y="19272"/>
                  </a:cubicBezTo>
                  <a:lnTo>
                    <a:pt x="33855" y="19272"/>
                  </a:lnTo>
                  <a:cubicBezTo>
                    <a:pt x="37502" y="19702"/>
                    <a:pt x="40878" y="21412"/>
                    <a:pt x="43380" y="24098"/>
                  </a:cubicBezTo>
                  <a:cubicBezTo>
                    <a:pt x="46891" y="28432"/>
                    <a:pt x="48403" y="34050"/>
                    <a:pt x="47540" y="395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904;p94">
              <a:extLst>
                <a:ext uri="{FF2B5EF4-FFF2-40B4-BE49-F238E27FC236}">
                  <a16:creationId xmlns:a16="http://schemas.microsoft.com/office/drawing/2014/main" xmlns="" id="{D8BA96B6-22AC-9940-7F03-198C708FD394}"/>
                </a:ext>
              </a:extLst>
            </p:cNvPr>
            <p:cNvSpPr/>
            <p:nvPr/>
          </p:nvSpPr>
          <p:spPr>
            <a:xfrm>
              <a:off x="5907984" y="2981761"/>
              <a:ext cx="67028" cy="86995"/>
            </a:xfrm>
            <a:custGeom>
              <a:avLst/>
              <a:gdLst/>
              <a:ahLst/>
              <a:cxnLst/>
              <a:rect l="l" t="t" r="r" b="b"/>
              <a:pathLst>
                <a:path w="67028" h="86995" extrusionOk="0">
                  <a:moveTo>
                    <a:pt x="33776" y="0"/>
                  </a:moveTo>
                  <a:lnTo>
                    <a:pt x="33427" y="0"/>
                  </a:lnTo>
                  <a:cubicBezTo>
                    <a:pt x="24401" y="397"/>
                    <a:pt x="15899" y="4345"/>
                    <a:pt x="9773" y="10986"/>
                  </a:cubicBezTo>
                  <a:cubicBezTo>
                    <a:pt x="2471" y="19162"/>
                    <a:pt x="-995" y="30066"/>
                    <a:pt x="248" y="40958"/>
                  </a:cubicBezTo>
                  <a:cubicBezTo>
                    <a:pt x="2566" y="72708"/>
                    <a:pt x="18536" y="86995"/>
                    <a:pt x="33332" y="86995"/>
                  </a:cubicBezTo>
                  <a:lnTo>
                    <a:pt x="33681" y="86995"/>
                  </a:lnTo>
                  <a:cubicBezTo>
                    <a:pt x="48476" y="86995"/>
                    <a:pt x="64447" y="72771"/>
                    <a:pt x="66764" y="40958"/>
                  </a:cubicBezTo>
                  <a:cubicBezTo>
                    <a:pt x="68053" y="30061"/>
                    <a:pt x="64582" y="19139"/>
                    <a:pt x="57239" y="10985"/>
                  </a:cubicBezTo>
                  <a:cubicBezTo>
                    <a:pt x="51160" y="4391"/>
                    <a:pt x="42734" y="446"/>
                    <a:pt x="33776" y="0"/>
                  </a:cubicBezTo>
                  <a:close/>
                  <a:moveTo>
                    <a:pt x="47524" y="39561"/>
                  </a:moveTo>
                  <a:cubicBezTo>
                    <a:pt x="46127" y="58896"/>
                    <a:pt x="38634" y="67596"/>
                    <a:pt x="33776" y="67596"/>
                  </a:cubicBezTo>
                  <a:lnTo>
                    <a:pt x="33427" y="67596"/>
                  </a:lnTo>
                  <a:cubicBezTo>
                    <a:pt x="28569" y="67596"/>
                    <a:pt x="21108" y="58896"/>
                    <a:pt x="19679" y="39561"/>
                  </a:cubicBezTo>
                  <a:cubicBezTo>
                    <a:pt x="18851" y="34032"/>
                    <a:pt x="20409" y="28412"/>
                    <a:pt x="23965" y="24098"/>
                  </a:cubicBezTo>
                  <a:cubicBezTo>
                    <a:pt x="26468" y="21412"/>
                    <a:pt x="29844" y="19702"/>
                    <a:pt x="33490" y="19272"/>
                  </a:cubicBezTo>
                  <a:lnTo>
                    <a:pt x="33840" y="19272"/>
                  </a:lnTo>
                  <a:cubicBezTo>
                    <a:pt x="37486" y="19702"/>
                    <a:pt x="40862" y="21412"/>
                    <a:pt x="43365" y="24098"/>
                  </a:cubicBezTo>
                  <a:cubicBezTo>
                    <a:pt x="46890" y="28425"/>
                    <a:pt x="48403" y="34049"/>
                    <a:pt x="47524" y="395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8ABEBB-6A75-BD99-CFC5-D539C1F601F5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Οργανωτικές Αλλαγές (1/2)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BA1BEE-7094-F593-A4E6-FB6D21017F7A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7" name="Flowchart: Alternate Process 2">
            <a:extLst>
              <a:ext uri="{FF2B5EF4-FFF2-40B4-BE49-F238E27FC236}">
                <a16:creationId xmlns:a16="http://schemas.microsoft.com/office/drawing/2014/main" xmlns="" id="{A3F0A0DB-9012-A0EA-9F8F-00397C6A3D75}"/>
              </a:ext>
            </a:extLst>
          </p:cNvPr>
          <p:cNvSpPr/>
          <p:nvPr/>
        </p:nvSpPr>
        <p:spPr>
          <a:xfrm>
            <a:off x="2736111" y="3205571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oogle Shape;1588;p92">
            <a:extLst>
              <a:ext uri="{FF2B5EF4-FFF2-40B4-BE49-F238E27FC236}">
                <a16:creationId xmlns:a16="http://schemas.microsoft.com/office/drawing/2014/main" xmlns="" id="{19B313BA-F19A-007C-C361-DFA2291254CE}"/>
              </a:ext>
            </a:extLst>
          </p:cNvPr>
          <p:cNvGrpSpPr/>
          <p:nvPr/>
        </p:nvGrpSpPr>
        <p:grpSpPr>
          <a:xfrm>
            <a:off x="2900933" y="3324794"/>
            <a:ext cx="540002" cy="539998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9" name="Google Shape;1589;p92">
              <a:extLst>
                <a:ext uri="{FF2B5EF4-FFF2-40B4-BE49-F238E27FC236}">
                  <a16:creationId xmlns:a16="http://schemas.microsoft.com/office/drawing/2014/main" xmlns="" id="{CC9F0BC3-DDE0-613A-7B18-EB6F2B30474C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90;p92">
              <a:extLst>
                <a:ext uri="{FF2B5EF4-FFF2-40B4-BE49-F238E27FC236}">
                  <a16:creationId xmlns:a16="http://schemas.microsoft.com/office/drawing/2014/main" xmlns="" id="{DA5F22B4-05B8-9C76-E8E8-9DBF1E760BA8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1;p92">
              <a:extLst>
                <a:ext uri="{FF2B5EF4-FFF2-40B4-BE49-F238E27FC236}">
                  <a16:creationId xmlns:a16="http://schemas.microsoft.com/office/drawing/2014/main" xmlns="" id="{85B3ECFF-8A02-29E9-20BF-60F0D3405231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2;p92">
              <a:extLst>
                <a:ext uri="{FF2B5EF4-FFF2-40B4-BE49-F238E27FC236}">
                  <a16:creationId xmlns:a16="http://schemas.microsoft.com/office/drawing/2014/main" xmlns="" id="{EBB80F4E-5C3E-5B66-70EB-59607F38B66E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CCFD06-3B6B-BA6A-F7B2-B40C0AB84C3C}"/>
              </a:ext>
            </a:extLst>
          </p:cNvPr>
          <p:cNvSpPr txBox="1"/>
          <p:nvPr/>
        </p:nvSpPr>
        <p:spPr>
          <a:xfrm>
            <a:off x="3646395" y="3425485"/>
            <a:ext cx="5104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Συμμετοχή Κέντρων Υγείας στην εφημέρευση</a:t>
            </a:r>
          </a:p>
        </p:txBody>
      </p:sp>
    </p:spTree>
    <p:extLst>
      <p:ext uri="{BB962C8B-B14F-4D97-AF65-F5344CB8AC3E}">
        <p14:creationId xmlns:p14="http://schemas.microsoft.com/office/powerpoint/2010/main" val="109023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xmlns="" id="{4825003B-403C-2E63-C5B7-01119FF05B5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0602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4825003B-403C-2E63-C5B7-01119FF05B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xmlns="" id="{FB67B9E6-6972-A1E1-2FB1-86262BF31FA4}"/>
              </a:ext>
            </a:extLst>
          </p:cNvPr>
          <p:cNvSpPr/>
          <p:nvPr/>
        </p:nvSpPr>
        <p:spPr>
          <a:xfrm>
            <a:off x="1551640" y="5441862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xmlns="" id="{7B86F82A-109C-B682-1FD9-FD1148FEA6EA}"/>
              </a:ext>
            </a:extLst>
          </p:cNvPr>
          <p:cNvSpPr/>
          <p:nvPr/>
        </p:nvSpPr>
        <p:spPr>
          <a:xfrm>
            <a:off x="1551640" y="4586418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xmlns="" id="{9616DB9A-271A-B33B-CDE5-7B4315306663}"/>
              </a:ext>
            </a:extLst>
          </p:cNvPr>
          <p:cNvSpPr/>
          <p:nvPr/>
        </p:nvSpPr>
        <p:spPr>
          <a:xfrm>
            <a:off x="1551640" y="3730689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xmlns="" id="{3CCE14EC-B8B5-73B7-8C5C-58C2AB0BA151}"/>
              </a:ext>
            </a:extLst>
          </p:cNvPr>
          <p:cNvSpPr/>
          <p:nvPr/>
        </p:nvSpPr>
        <p:spPr>
          <a:xfrm>
            <a:off x="1551640" y="1970731"/>
            <a:ext cx="8336072" cy="1552104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538;p92">
            <a:extLst>
              <a:ext uri="{FF2B5EF4-FFF2-40B4-BE49-F238E27FC236}">
                <a16:creationId xmlns:a16="http://schemas.microsoft.com/office/drawing/2014/main" xmlns="" id="{E0F35C85-B43F-DE12-0AF2-02F17CD81A71}"/>
              </a:ext>
            </a:extLst>
          </p:cNvPr>
          <p:cNvSpPr/>
          <p:nvPr/>
        </p:nvSpPr>
        <p:spPr>
          <a:xfrm>
            <a:off x="1688034" y="38449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583" h="584" extrusionOk="0">
                <a:moveTo>
                  <a:pt x="58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4"/>
                  <a:pt x="0" y="584"/>
                  <a:pt x="0" y="584"/>
                </a:cubicBezTo>
                <a:cubicBezTo>
                  <a:pt x="583" y="584"/>
                  <a:pt x="583" y="584"/>
                  <a:pt x="583" y="584"/>
                </a:cubicBezTo>
                <a:cubicBezTo>
                  <a:pt x="583" y="584"/>
                  <a:pt x="583" y="584"/>
                  <a:pt x="583" y="583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  <a:moveTo>
                  <a:pt x="487" y="559"/>
                </a:moveTo>
                <a:cubicBezTo>
                  <a:pt x="487" y="559"/>
                  <a:pt x="487" y="559"/>
                  <a:pt x="487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478"/>
                  <a:pt x="96" y="478"/>
                  <a:pt x="96" y="478"/>
                </a:cubicBezTo>
                <a:cubicBezTo>
                  <a:pt x="96" y="465"/>
                  <a:pt x="103" y="453"/>
                  <a:pt x="115" y="447"/>
                </a:cubicBezTo>
                <a:cubicBezTo>
                  <a:pt x="175" y="416"/>
                  <a:pt x="175" y="416"/>
                  <a:pt x="175" y="416"/>
                </a:cubicBezTo>
                <a:cubicBezTo>
                  <a:pt x="175" y="427"/>
                  <a:pt x="175" y="427"/>
                  <a:pt x="175" y="427"/>
                </a:cubicBezTo>
                <a:cubicBezTo>
                  <a:pt x="151" y="433"/>
                  <a:pt x="134" y="454"/>
                  <a:pt x="134" y="480"/>
                </a:cubicBezTo>
                <a:cubicBezTo>
                  <a:pt x="134" y="544"/>
                  <a:pt x="134" y="544"/>
                  <a:pt x="134" y="544"/>
                </a:cubicBezTo>
                <a:cubicBezTo>
                  <a:pt x="161" y="544"/>
                  <a:pt x="161" y="544"/>
                  <a:pt x="161" y="544"/>
                </a:cubicBezTo>
                <a:cubicBezTo>
                  <a:pt x="161" y="480"/>
                  <a:pt x="161" y="480"/>
                  <a:pt x="161" y="480"/>
                </a:cubicBezTo>
                <a:cubicBezTo>
                  <a:pt x="161" y="465"/>
                  <a:pt x="173" y="452"/>
                  <a:pt x="189" y="452"/>
                </a:cubicBezTo>
                <a:cubicBezTo>
                  <a:pt x="204" y="452"/>
                  <a:pt x="216" y="465"/>
                  <a:pt x="216" y="480"/>
                </a:cubicBezTo>
                <a:cubicBezTo>
                  <a:pt x="216" y="544"/>
                  <a:pt x="216" y="544"/>
                  <a:pt x="216" y="544"/>
                </a:cubicBezTo>
                <a:cubicBezTo>
                  <a:pt x="244" y="544"/>
                  <a:pt x="244" y="544"/>
                  <a:pt x="244" y="544"/>
                </a:cubicBezTo>
                <a:cubicBezTo>
                  <a:pt x="244" y="480"/>
                  <a:pt x="244" y="480"/>
                  <a:pt x="244" y="480"/>
                </a:cubicBezTo>
                <a:cubicBezTo>
                  <a:pt x="244" y="454"/>
                  <a:pt x="226" y="433"/>
                  <a:pt x="202" y="427"/>
                </a:cubicBezTo>
                <a:cubicBezTo>
                  <a:pt x="202" y="403"/>
                  <a:pt x="202" y="403"/>
                  <a:pt x="202" y="403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45" y="399"/>
                  <a:pt x="253" y="413"/>
                  <a:pt x="264" y="429"/>
                </a:cubicBezTo>
                <a:cubicBezTo>
                  <a:pt x="266" y="433"/>
                  <a:pt x="269" y="438"/>
                  <a:pt x="272" y="442"/>
                </a:cubicBezTo>
                <a:cubicBezTo>
                  <a:pt x="272" y="442"/>
                  <a:pt x="272" y="442"/>
                  <a:pt x="272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4" y="438"/>
                  <a:pt x="316" y="433"/>
                  <a:pt x="319" y="429"/>
                </a:cubicBezTo>
                <a:cubicBezTo>
                  <a:pt x="329" y="413"/>
                  <a:pt x="338" y="399"/>
                  <a:pt x="343" y="384"/>
                </a:cubicBezTo>
                <a:cubicBezTo>
                  <a:pt x="343" y="384"/>
                  <a:pt x="344" y="384"/>
                  <a:pt x="344" y="384"/>
                </a:cubicBezTo>
                <a:cubicBezTo>
                  <a:pt x="371" y="398"/>
                  <a:pt x="371" y="398"/>
                  <a:pt x="371" y="398"/>
                </a:cubicBezTo>
                <a:cubicBezTo>
                  <a:pt x="371" y="398"/>
                  <a:pt x="371" y="398"/>
                  <a:pt x="371" y="399"/>
                </a:cubicBezTo>
                <a:cubicBezTo>
                  <a:pt x="371" y="462"/>
                  <a:pt x="371" y="462"/>
                  <a:pt x="371" y="462"/>
                </a:cubicBezTo>
                <a:cubicBezTo>
                  <a:pt x="356" y="467"/>
                  <a:pt x="346" y="481"/>
                  <a:pt x="346" y="497"/>
                </a:cubicBezTo>
                <a:cubicBezTo>
                  <a:pt x="346" y="518"/>
                  <a:pt x="363" y="535"/>
                  <a:pt x="384" y="535"/>
                </a:cubicBezTo>
                <a:cubicBezTo>
                  <a:pt x="405" y="535"/>
                  <a:pt x="422" y="518"/>
                  <a:pt x="422" y="497"/>
                </a:cubicBezTo>
                <a:cubicBezTo>
                  <a:pt x="422" y="481"/>
                  <a:pt x="412" y="467"/>
                  <a:pt x="398" y="462"/>
                </a:cubicBezTo>
                <a:cubicBezTo>
                  <a:pt x="398" y="412"/>
                  <a:pt x="398" y="412"/>
                  <a:pt x="398" y="412"/>
                </a:cubicBezTo>
                <a:cubicBezTo>
                  <a:pt x="468" y="447"/>
                  <a:pt x="468" y="447"/>
                  <a:pt x="468" y="447"/>
                </a:cubicBezTo>
                <a:cubicBezTo>
                  <a:pt x="479" y="453"/>
                  <a:pt x="487" y="465"/>
                  <a:pt x="487" y="478"/>
                </a:cubicBezTo>
                <a:lnTo>
                  <a:pt x="487" y="559"/>
                </a:lnTo>
                <a:close/>
                <a:moveTo>
                  <a:pt x="398" y="497"/>
                </a:moveTo>
                <a:cubicBezTo>
                  <a:pt x="398" y="505"/>
                  <a:pt x="392" y="511"/>
                  <a:pt x="384" y="511"/>
                </a:cubicBezTo>
                <a:cubicBezTo>
                  <a:pt x="377" y="511"/>
                  <a:pt x="371" y="505"/>
                  <a:pt x="371" y="497"/>
                </a:cubicBezTo>
                <a:cubicBezTo>
                  <a:pt x="371" y="490"/>
                  <a:pt x="377" y="484"/>
                  <a:pt x="384" y="484"/>
                </a:cubicBezTo>
                <a:cubicBezTo>
                  <a:pt x="392" y="484"/>
                  <a:pt x="398" y="490"/>
                  <a:pt x="398" y="497"/>
                </a:cubicBezTo>
                <a:close/>
                <a:moveTo>
                  <a:pt x="418" y="395"/>
                </a:moveTo>
                <a:cubicBezTo>
                  <a:pt x="418" y="396"/>
                  <a:pt x="418" y="396"/>
                  <a:pt x="418" y="396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2" y="349"/>
                  <a:pt x="354" y="336"/>
                  <a:pt x="354" y="320"/>
                </a:cubicBezTo>
                <a:cubicBezTo>
                  <a:pt x="354" y="320"/>
                  <a:pt x="354" y="320"/>
                  <a:pt x="354" y="320"/>
                </a:cubicBezTo>
                <a:cubicBezTo>
                  <a:pt x="376" y="294"/>
                  <a:pt x="390" y="262"/>
                  <a:pt x="394" y="227"/>
                </a:cubicBezTo>
                <a:cubicBezTo>
                  <a:pt x="394" y="225"/>
                  <a:pt x="394" y="225"/>
                  <a:pt x="394" y="225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274" y="211"/>
                  <a:pt x="257" y="130"/>
                  <a:pt x="257" y="126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07" y="137"/>
                  <a:pt x="188" y="171"/>
                  <a:pt x="188" y="207"/>
                </a:cubicBezTo>
                <a:cubicBezTo>
                  <a:pt x="188" y="249"/>
                  <a:pt x="203" y="288"/>
                  <a:pt x="229" y="320"/>
                </a:cubicBezTo>
                <a:cubicBezTo>
                  <a:pt x="229" y="320"/>
                  <a:pt x="229" y="320"/>
                  <a:pt x="229" y="320"/>
                </a:cubicBezTo>
                <a:cubicBezTo>
                  <a:pt x="229" y="336"/>
                  <a:pt x="230" y="349"/>
                  <a:pt x="232" y="361"/>
                </a:cubicBezTo>
                <a:cubicBezTo>
                  <a:pt x="232" y="361"/>
                  <a:pt x="232" y="361"/>
                  <a:pt x="232" y="361"/>
                </a:cubicBezTo>
                <a:cubicBezTo>
                  <a:pt x="165" y="396"/>
                  <a:pt x="165" y="396"/>
                  <a:pt x="165" y="396"/>
                </a:cubicBezTo>
                <a:cubicBezTo>
                  <a:pt x="165" y="396"/>
                  <a:pt x="165" y="396"/>
                  <a:pt x="165" y="395"/>
                </a:cubicBezTo>
                <a:cubicBezTo>
                  <a:pt x="165" y="200"/>
                  <a:pt x="165" y="200"/>
                  <a:pt x="165" y="200"/>
                </a:cubicBezTo>
                <a:cubicBezTo>
                  <a:pt x="165" y="131"/>
                  <a:pt x="219" y="73"/>
                  <a:pt x="288" y="71"/>
                </a:cubicBezTo>
                <a:cubicBezTo>
                  <a:pt x="359" y="69"/>
                  <a:pt x="418" y="126"/>
                  <a:pt x="418" y="197"/>
                </a:cubicBezTo>
                <a:lnTo>
                  <a:pt x="418" y="395"/>
                </a:lnTo>
                <a:close/>
                <a:moveTo>
                  <a:pt x="323" y="371"/>
                </a:moveTo>
                <a:cubicBezTo>
                  <a:pt x="318" y="386"/>
                  <a:pt x="310" y="399"/>
                  <a:pt x="299" y="417"/>
                </a:cubicBezTo>
                <a:cubicBezTo>
                  <a:pt x="297" y="421"/>
                  <a:pt x="294" y="425"/>
                  <a:pt x="291" y="430"/>
                </a:cubicBezTo>
                <a:cubicBezTo>
                  <a:pt x="291" y="430"/>
                  <a:pt x="291" y="430"/>
                  <a:pt x="291" y="430"/>
                </a:cubicBezTo>
                <a:cubicBezTo>
                  <a:pt x="288" y="425"/>
                  <a:pt x="286" y="421"/>
                  <a:pt x="283" y="417"/>
                </a:cubicBezTo>
                <a:cubicBezTo>
                  <a:pt x="272" y="399"/>
                  <a:pt x="264" y="386"/>
                  <a:pt x="259" y="371"/>
                </a:cubicBezTo>
                <a:cubicBezTo>
                  <a:pt x="259" y="371"/>
                  <a:pt x="259" y="371"/>
                  <a:pt x="259" y="371"/>
                </a:cubicBezTo>
                <a:cubicBezTo>
                  <a:pt x="259" y="355"/>
                  <a:pt x="254" y="348"/>
                  <a:pt x="256" y="347"/>
                </a:cubicBezTo>
                <a:cubicBezTo>
                  <a:pt x="256" y="347"/>
                  <a:pt x="257" y="346"/>
                  <a:pt x="257" y="346"/>
                </a:cubicBezTo>
                <a:cubicBezTo>
                  <a:pt x="261" y="349"/>
                  <a:pt x="274" y="359"/>
                  <a:pt x="294" y="358"/>
                </a:cubicBezTo>
                <a:cubicBezTo>
                  <a:pt x="310" y="357"/>
                  <a:pt x="321" y="350"/>
                  <a:pt x="326" y="347"/>
                </a:cubicBezTo>
                <a:cubicBezTo>
                  <a:pt x="326" y="347"/>
                  <a:pt x="326" y="347"/>
                  <a:pt x="326" y="347"/>
                </a:cubicBezTo>
                <a:cubicBezTo>
                  <a:pt x="328" y="349"/>
                  <a:pt x="323" y="355"/>
                  <a:pt x="323" y="371"/>
                </a:cubicBezTo>
                <a:cubicBezTo>
                  <a:pt x="323" y="371"/>
                  <a:pt x="323" y="371"/>
                  <a:pt x="323" y="371"/>
                </a:cubicBezTo>
                <a:close/>
                <a:moveTo>
                  <a:pt x="312" y="325"/>
                </a:moveTo>
                <a:cubicBezTo>
                  <a:pt x="312" y="325"/>
                  <a:pt x="312" y="325"/>
                  <a:pt x="312" y="325"/>
                </a:cubicBezTo>
                <a:cubicBezTo>
                  <a:pt x="300" y="334"/>
                  <a:pt x="283" y="334"/>
                  <a:pt x="271" y="325"/>
                </a:cubicBezTo>
                <a:cubicBezTo>
                  <a:pt x="235" y="296"/>
                  <a:pt x="214" y="253"/>
                  <a:pt x="214" y="207"/>
                </a:cubicBezTo>
                <a:cubicBezTo>
                  <a:pt x="214" y="186"/>
                  <a:pt x="223" y="166"/>
                  <a:pt x="237" y="151"/>
                </a:cubicBezTo>
                <a:cubicBezTo>
                  <a:pt x="237" y="151"/>
                  <a:pt x="237" y="151"/>
                  <a:pt x="237" y="151"/>
                </a:cubicBezTo>
                <a:cubicBezTo>
                  <a:pt x="248" y="178"/>
                  <a:pt x="281" y="231"/>
                  <a:pt x="366" y="237"/>
                </a:cubicBezTo>
                <a:cubicBezTo>
                  <a:pt x="366" y="237"/>
                  <a:pt x="366" y="237"/>
                  <a:pt x="366" y="237"/>
                </a:cubicBezTo>
                <a:cubicBezTo>
                  <a:pt x="359" y="271"/>
                  <a:pt x="339" y="303"/>
                  <a:pt x="312" y="325"/>
                </a:cubicBezTo>
                <a:close/>
                <a:moveTo>
                  <a:pt x="558" y="559"/>
                </a:moveTo>
                <a:cubicBezTo>
                  <a:pt x="558" y="559"/>
                  <a:pt x="558" y="559"/>
                  <a:pt x="558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478"/>
                  <a:pt x="510" y="478"/>
                  <a:pt x="510" y="478"/>
                </a:cubicBezTo>
                <a:cubicBezTo>
                  <a:pt x="510" y="456"/>
                  <a:pt x="498" y="436"/>
                  <a:pt x="478" y="426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200"/>
                  <a:pt x="444" y="200"/>
                  <a:pt x="444" y="200"/>
                </a:cubicBezTo>
                <a:cubicBezTo>
                  <a:pt x="444" y="117"/>
                  <a:pt x="378" y="47"/>
                  <a:pt x="295" y="45"/>
                </a:cubicBezTo>
                <a:cubicBezTo>
                  <a:pt x="209" y="43"/>
                  <a:pt x="138" y="112"/>
                  <a:pt x="138" y="197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04" y="426"/>
                  <a:pt x="104" y="426"/>
                  <a:pt x="104" y="426"/>
                </a:cubicBezTo>
                <a:cubicBezTo>
                  <a:pt x="85" y="436"/>
                  <a:pt x="72" y="456"/>
                  <a:pt x="72" y="478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25" y="559"/>
                  <a:pt x="25" y="559"/>
                  <a:pt x="25" y="559"/>
                </a:cubicBezTo>
                <a:cubicBezTo>
                  <a:pt x="24" y="559"/>
                  <a:pt x="24" y="559"/>
                  <a:pt x="24" y="559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5" y="25"/>
                </a:cubicBezTo>
                <a:cubicBezTo>
                  <a:pt x="558" y="25"/>
                  <a:pt x="558" y="25"/>
                  <a:pt x="558" y="25"/>
                </a:cubicBezTo>
                <a:cubicBezTo>
                  <a:pt x="558" y="25"/>
                  <a:pt x="558" y="25"/>
                  <a:pt x="558" y="25"/>
                </a:cubicBezTo>
                <a:lnTo>
                  <a:pt x="558" y="55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oogle Shape;1588;p92">
            <a:extLst>
              <a:ext uri="{FF2B5EF4-FFF2-40B4-BE49-F238E27FC236}">
                <a16:creationId xmlns:a16="http://schemas.microsoft.com/office/drawing/2014/main" xmlns="" id="{D954F932-1648-64C1-5744-01A581894068}"/>
              </a:ext>
            </a:extLst>
          </p:cNvPr>
          <p:cNvGrpSpPr/>
          <p:nvPr/>
        </p:nvGrpSpPr>
        <p:grpSpPr>
          <a:xfrm>
            <a:off x="1688037" y="2923306"/>
            <a:ext cx="457201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9" name="Google Shape;1589;p92">
              <a:extLst>
                <a:ext uri="{FF2B5EF4-FFF2-40B4-BE49-F238E27FC236}">
                  <a16:creationId xmlns:a16="http://schemas.microsoft.com/office/drawing/2014/main" xmlns="" id="{56C2EDF7-A9D9-5FEC-D646-5E8670A45947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90;p92">
              <a:extLst>
                <a:ext uri="{FF2B5EF4-FFF2-40B4-BE49-F238E27FC236}">
                  <a16:creationId xmlns:a16="http://schemas.microsoft.com/office/drawing/2014/main" xmlns="" id="{692CD170-E88D-C830-9752-ABEC9A95F683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1;p92">
              <a:extLst>
                <a:ext uri="{FF2B5EF4-FFF2-40B4-BE49-F238E27FC236}">
                  <a16:creationId xmlns:a16="http://schemas.microsoft.com/office/drawing/2014/main" xmlns="" id="{5E485E41-DC65-51F0-1BC3-CE322654C5B8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2;p92">
              <a:extLst>
                <a:ext uri="{FF2B5EF4-FFF2-40B4-BE49-F238E27FC236}">
                  <a16:creationId xmlns:a16="http://schemas.microsoft.com/office/drawing/2014/main" xmlns="" id="{5C7030BB-ACCE-4996-1472-BDA41DDB44A5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ECB932-8EB4-446D-98A3-D63D9CD49812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Ενίσχυση με Προσωπικό στα ΤΕΠ Αττικής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Google Shape;1536;p92">
            <a:extLst>
              <a:ext uri="{FF2B5EF4-FFF2-40B4-BE49-F238E27FC236}">
                <a16:creationId xmlns:a16="http://schemas.microsoft.com/office/drawing/2014/main" xmlns="" id="{2AFA4EDD-640E-EB7F-9621-C8DEAAF41CFA}"/>
              </a:ext>
            </a:extLst>
          </p:cNvPr>
          <p:cNvSpPr/>
          <p:nvPr/>
        </p:nvSpPr>
        <p:spPr>
          <a:xfrm>
            <a:off x="1688034" y="21125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584" h="584" extrusionOk="0">
                <a:moveTo>
                  <a:pt x="395" y="474"/>
                </a:moveTo>
                <a:cubicBezTo>
                  <a:pt x="414" y="474"/>
                  <a:pt x="414" y="474"/>
                  <a:pt x="414" y="474"/>
                </a:cubicBezTo>
                <a:cubicBezTo>
                  <a:pt x="414" y="500"/>
                  <a:pt x="414" y="500"/>
                  <a:pt x="414" y="500"/>
                </a:cubicBezTo>
                <a:cubicBezTo>
                  <a:pt x="395" y="500"/>
                  <a:pt x="395" y="500"/>
                  <a:pt x="395" y="500"/>
                </a:cubicBezTo>
                <a:cubicBezTo>
                  <a:pt x="395" y="519"/>
                  <a:pt x="395" y="519"/>
                  <a:pt x="395" y="519"/>
                </a:cubicBezTo>
                <a:cubicBezTo>
                  <a:pt x="369" y="519"/>
                  <a:pt x="369" y="519"/>
                  <a:pt x="369" y="519"/>
                </a:cubicBezTo>
                <a:cubicBezTo>
                  <a:pt x="369" y="500"/>
                  <a:pt x="369" y="500"/>
                  <a:pt x="369" y="500"/>
                </a:cubicBezTo>
                <a:cubicBezTo>
                  <a:pt x="349" y="500"/>
                  <a:pt x="349" y="500"/>
                  <a:pt x="349" y="500"/>
                </a:cubicBezTo>
                <a:cubicBezTo>
                  <a:pt x="349" y="474"/>
                  <a:pt x="349" y="474"/>
                  <a:pt x="349" y="474"/>
                </a:cubicBezTo>
                <a:cubicBezTo>
                  <a:pt x="369" y="474"/>
                  <a:pt x="369" y="474"/>
                  <a:pt x="369" y="474"/>
                </a:cubicBezTo>
                <a:cubicBezTo>
                  <a:pt x="369" y="454"/>
                  <a:pt x="369" y="454"/>
                  <a:pt x="369" y="454"/>
                </a:cubicBezTo>
                <a:cubicBezTo>
                  <a:pt x="395" y="454"/>
                  <a:pt x="395" y="454"/>
                  <a:pt x="395" y="454"/>
                </a:cubicBezTo>
                <a:lnTo>
                  <a:pt x="395" y="474"/>
                </a:lnTo>
                <a:close/>
                <a:moveTo>
                  <a:pt x="584" y="0"/>
                </a:moveTo>
                <a:cubicBezTo>
                  <a:pt x="584" y="584"/>
                  <a:pt x="584" y="584"/>
                  <a:pt x="584" y="584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0"/>
                  <a:pt x="0" y="0"/>
                  <a:pt x="0" y="0"/>
                </a:cubicBezTo>
                <a:lnTo>
                  <a:pt x="584" y="0"/>
                </a:lnTo>
                <a:close/>
                <a:moveTo>
                  <a:pt x="487" y="478"/>
                </a:moveTo>
                <a:cubicBezTo>
                  <a:pt x="487" y="465"/>
                  <a:pt x="480" y="453"/>
                  <a:pt x="468" y="447"/>
                </a:cubicBezTo>
                <a:cubicBezTo>
                  <a:pt x="344" y="384"/>
                  <a:pt x="344" y="384"/>
                  <a:pt x="344" y="384"/>
                </a:cubicBezTo>
                <a:cubicBezTo>
                  <a:pt x="344" y="384"/>
                  <a:pt x="344" y="385"/>
                  <a:pt x="344" y="385"/>
                </a:cubicBezTo>
                <a:cubicBezTo>
                  <a:pt x="344" y="385"/>
                  <a:pt x="344" y="385"/>
                  <a:pt x="344" y="385"/>
                </a:cubicBezTo>
                <a:cubicBezTo>
                  <a:pt x="343" y="387"/>
                  <a:pt x="342" y="389"/>
                  <a:pt x="341" y="391"/>
                </a:cubicBezTo>
                <a:cubicBezTo>
                  <a:pt x="341" y="392"/>
                  <a:pt x="340" y="393"/>
                  <a:pt x="340" y="393"/>
                </a:cubicBezTo>
                <a:cubicBezTo>
                  <a:pt x="339" y="395"/>
                  <a:pt x="339" y="396"/>
                  <a:pt x="338" y="398"/>
                </a:cubicBezTo>
                <a:cubicBezTo>
                  <a:pt x="337" y="399"/>
                  <a:pt x="337" y="399"/>
                  <a:pt x="337" y="400"/>
                </a:cubicBezTo>
                <a:cubicBezTo>
                  <a:pt x="336" y="401"/>
                  <a:pt x="335" y="402"/>
                  <a:pt x="335" y="403"/>
                </a:cubicBezTo>
                <a:cubicBezTo>
                  <a:pt x="334" y="406"/>
                  <a:pt x="332" y="409"/>
                  <a:pt x="330" y="411"/>
                </a:cubicBezTo>
                <a:cubicBezTo>
                  <a:pt x="330" y="411"/>
                  <a:pt x="330" y="411"/>
                  <a:pt x="330" y="412"/>
                </a:cubicBezTo>
                <a:cubicBezTo>
                  <a:pt x="327" y="417"/>
                  <a:pt x="323" y="423"/>
                  <a:pt x="319" y="429"/>
                </a:cubicBezTo>
                <a:cubicBezTo>
                  <a:pt x="319" y="429"/>
                  <a:pt x="319" y="429"/>
                  <a:pt x="319" y="429"/>
                </a:cubicBezTo>
                <a:cubicBezTo>
                  <a:pt x="317" y="433"/>
                  <a:pt x="314" y="438"/>
                  <a:pt x="311" y="442"/>
                </a:cubicBezTo>
                <a:cubicBezTo>
                  <a:pt x="272" y="442"/>
                  <a:pt x="272" y="442"/>
                  <a:pt x="272" y="442"/>
                </a:cubicBezTo>
                <a:cubicBezTo>
                  <a:pt x="269" y="438"/>
                  <a:pt x="267" y="433"/>
                  <a:pt x="264" y="429"/>
                </a:cubicBezTo>
                <a:cubicBezTo>
                  <a:pt x="264" y="429"/>
                  <a:pt x="264" y="429"/>
                  <a:pt x="264" y="429"/>
                </a:cubicBezTo>
                <a:cubicBezTo>
                  <a:pt x="264" y="429"/>
                  <a:pt x="264" y="429"/>
                  <a:pt x="264" y="429"/>
                </a:cubicBezTo>
                <a:cubicBezTo>
                  <a:pt x="264" y="429"/>
                  <a:pt x="264" y="428"/>
                  <a:pt x="263" y="428"/>
                </a:cubicBezTo>
                <a:cubicBezTo>
                  <a:pt x="262" y="426"/>
                  <a:pt x="261" y="424"/>
                  <a:pt x="260" y="423"/>
                </a:cubicBezTo>
                <a:cubicBezTo>
                  <a:pt x="260" y="422"/>
                  <a:pt x="259" y="421"/>
                  <a:pt x="258" y="420"/>
                </a:cubicBezTo>
                <a:cubicBezTo>
                  <a:pt x="258" y="419"/>
                  <a:pt x="257" y="417"/>
                  <a:pt x="256" y="416"/>
                </a:cubicBezTo>
                <a:cubicBezTo>
                  <a:pt x="255" y="415"/>
                  <a:pt x="255" y="414"/>
                  <a:pt x="254" y="413"/>
                </a:cubicBezTo>
                <a:cubicBezTo>
                  <a:pt x="253" y="411"/>
                  <a:pt x="253" y="410"/>
                  <a:pt x="252" y="409"/>
                </a:cubicBezTo>
                <a:cubicBezTo>
                  <a:pt x="251" y="408"/>
                  <a:pt x="251" y="407"/>
                  <a:pt x="250" y="406"/>
                </a:cubicBezTo>
                <a:cubicBezTo>
                  <a:pt x="249" y="404"/>
                  <a:pt x="248" y="402"/>
                  <a:pt x="247" y="400"/>
                </a:cubicBezTo>
                <a:cubicBezTo>
                  <a:pt x="247" y="399"/>
                  <a:pt x="246" y="399"/>
                  <a:pt x="246" y="398"/>
                </a:cubicBezTo>
                <a:cubicBezTo>
                  <a:pt x="245" y="396"/>
                  <a:pt x="244" y="395"/>
                  <a:pt x="244" y="394"/>
                </a:cubicBezTo>
                <a:cubicBezTo>
                  <a:pt x="243" y="393"/>
                  <a:pt x="243" y="392"/>
                  <a:pt x="243" y="391"/>
                </a:cubicBezTo>
                <a:cubicBezTo>
                  <a:pt x="242" y="390"/>
                  <a:pt x="241" y="388"/>
                  <a:pt x="240" y="386"/>
                </a:cubicBezTo>
                <a:cubicBezTo>
                  <a:pt x="240" y="386"/>
                  <a:pt x="240" y="385"/>
                  <a:pt x="240" y="385"/>
                </a:cubicBezTo>
                <a:cubicBezTo>
                  <a:pt x="240" y="385"/>
                  <a:pt x="240" y="384"/>
                  <a:pt x="240" y="384"/>
                </a:cubicBezTo>
                <a:cubicBezTo>
                  <a:pt x="115" y="447"/>
                  <a:pt x="115" y="447"/>
                  <a:pt x="115" y="447"/>
                </a:cubicBezTo>
                <a:cubicBezTo>
                  <a:pt x="104" y="453"/>
                  <a:pt x="96" y="465"/>
                  <a:pt x="96" y="478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487" y="559"/>
                  <a:pt x="487" y="559"/>
                  <a:pt x="487" y="559"/>
                </a:cubicBezTo>
                <a:lnTo>
                  <a:pt x="487" y="478"/>
                </a:lnTo>
                <a:close/>
                <a:moveTo>
                  <a:pt x="260" y="363"/>
                </a:moveTo>
                <a:cubicBezTo>
                  <a:pt x="260" y="363"/>
                  <a:pt x="260" y="363"/>
                  <a:pt x="260" y="363"/>
                </a:cubicBezTo>
                <a:cubicBezTo>
                  <a:pt x="265" y="381"/>
                  <a:pt x="274" y="395"/>
                  <a:pt x="286" y="416"/>
                </a:cubicBezTo>
                <a:cubicBezTo>
                  <a:pt x="288" y="419"/>
                  <a:pt x="288" y="419"/>
                  <a:pt x="288" y="419"/>
                </a:cubicBezTo>
                <a:cubicBezTo>
                  <a:pt x="289" y="421"/>
                  <a:pt x="291" y="423"/>
                  <a:pt x="292" y="424"/>
                </a:cubicBezTo>
                <a:cubicBezTo>
                  <a:pt x="294" y="421"/>
                  <a:pt x="296" y="419"/>
                  <a:pt x="297" y="416"/>
                </a:cubicBezTo>
                <a:cubicBezTo>
                  <a:pt x="310" y="395"/>
                  <a:pt x="319" y="381"/>
                  <a:pt x="323" y="363"/>
                </a:cubicBezTo>
                <a:cubicBezTo>
                  <a:pt x="324" y="363"/>
                  <a:pt x="324" y="363"/>
                  <a:pt x="324" y="363"/>
                </a:cubicBezTo>
                <a:cubicBezTo>
                  <a:pt x="325" y="358"/>
                  <a:pt x="326" y="353"/>
                  <a:pt x="327" y="347"/>
                </a:cubicBezTo>
                <a:cubicBezTo>
                  <a:pt x="325" y="349"/>
                  <a:pt x="312" y="362"/>
                  <a:pt x="292" y="362"/>
                </a:cubicBezTo>
                <a:cubicBezTo>
                  <a:pt x="271" y="363"/>
                  <a:pt x="259" y="348"/>
                  <a:pt x="257" y="346"/>
                </a:cubicBezTo>
                <a:cubicBezTo>
                  <a:pt x="258" y="352"/>
                  <a:pt x="259" y="358"/>
                  <a:pt x="260" y="363"/>
                </a:cubicBezTo>
                <a:close/>
                <a:moveTo>
                  <a:pt x="367" y="237"/>
                </a:moveTo>
                <a:cubicBezTo>
                  <a:pt x="281" y="231"/>
                  <a:pt x="249" y="178"/>
                  <a:pt x="238" y="151"/>
                </a:cubicBezTo>
                <a:cubicBezTo>
                  <a:pt x="223" y="166"/>
                  <a:pt x="215" y="186"/>
                  <a:pt x="215" y="207"/>
                </a:cubicBezTo>
                <a:cubicBezTo>
                  <a:pt x="215" y="253"/>
                  <a:pt x="236" y="296"/>
                  <a:pt x="272" y="325"/>
                </a:cubicBezTo>
                <a:cubicBezTo>
                  <a:pt x="284" y="334"/>
                  <a:pt x="301" y="334"/>
                  <a:pt x="313" y="325"/>
                </a:cubicBezTo>
                <a:cubicBezTo>
                  <a:pt x="313" y="325"/>
                  <a:pt x="313" y="325"/>
                  <a:pt x="313" y="325"/>
                </a:cubicBezTo>
                <a:cubicBezTo>
                  <a:pt x="340" y="303"/>
                  <a:pt x="360" y="271"/>
                  <a:pt x="367" y="237"/>
                </a:cubicBezTo>
                <a:close/>
                <a:moveTo>
                  <a:pt x="291" y="429"/>
                </a:moveTo>
                <a:cubicBezTo>
                  <a:pt x="292" y="430"/>
                  <a:pt x="292" y="430"/>
                  <a:pt x="292" y="430"/>
                </a:cubicBezTo>
                <a:cubicBezTo>
                  <a:pt x="292" y="430"/>
                  <a:pt x="292" y="430"/>
                  <a:pt x="292" y="430"/>
                </a:cubicBezTo>
                <a:cubicBezTo>
                  <a:pt x="292" y="430"/>
                  <a:pt x="292" y="430"/>
                  <a:pt x="292" y="429"/>
                </a:cubicBezTo>
                <a:lnTo>
                  <a:pt x="291" y="429"/>
                </a:lnTo>
                <a:close/>
                <a:moveTo>
                  <a:pt x="351" y="361"/>
                </a:moveTo>
                <a:cubicBezTo>
                  <a:pt x="418" y="396"/>
                  <a:pt x="418" y="396"/>
                  <a:pt x="418" y="396"/>
                </a:cubicBezTo>
                <a:cubicBezTo>
                  <a:pt x="418" y="197"/>
                  <a:pt x="418" y="197"/>
                  <a:pt x="418" y="197"/>
                </a:cubicBezTo>
                <a:cubicBezTo>
                  <a:pt x="418" y="124"/>
                  <a:pt x="356" y="65"/>
                  <a:pt x="282" y="71"/>
                </a:cubicBezTo>
                <a:cubicBezTo>
                  <a:pt x="216" y="76"/>
                  <a:pt x="165" y="133"/>
                  <a:pt x="165" y="200"/>
                </a:cubicBezTo>
                <a:cubicBezTo>
                  <a:pt x="165" y="396"/>
                  <a:pt x="165" y="396"/>
                  <a:pt x="165" y="396"/>
                </a:cubicBezTo>
                <a:cubicBezTo>
                  <a:pt x="233" y="361"/>
                  <a:pt x="233" y="361"/>
                  <a:pt x="233" y="361"/>
                </a:cubicBezTo>
                <a:cubicBezTo>
                  <a:pt x="231" y="349"/>
                  <a:pt x="229" y="336"/>
                  <a:pt x="229" y="320"/>
                </a:cubicBezTo>
                <a:cubicBezTo>
                  <a:pt x="229" y="320"/>
                  <a:pt x="230" y="320"/>
                  <a:pt x="230" y="320"/>
                </a:cubicBezTo>
                <a:cubicBezTo>
                  <a:pt x="204" y="288"/>
                  <a:pt x="189" y="249"/>
                  <a:pt x="189" y="207"/>
                </a:cubicBezTo>
                <a:cubicBezTo>
                  <a:pt x="189" y="171"/>
                  <a:pt x="207" y="137"/>
                  <a:pt x="237" y="117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58" y="130"/>
                  <a:pt x="274" y="211"/>
                  <a:pt x="382" y="211"/>
                </a:cubicBezTo>
                <a:cubicBezTo>
                  <a:pt x="395" y="225"/>
                  <a:pt x="395" y="225"/>
                  <a:pt x="395" y="225"/>
                </a:cubicBezTo>
                <a:cubicBezTo>
                  <a:pt x="394" y="227"/>
                  <a:pt x="394" y="227"/>
                  <a:pt x="394" y="227"/>
                </a:cubicBezTo>
                <a:cubicBezTo>
                  <a:pt x="390" y="262"/>
                  <a:pt x="376" y="294"/>
                  <a:pt x="354" y="320"/>
                </a:cubicBezTo>
                <a:cubicBezTo>
                  <a:pt x="354" y="320"/>
                  <a:pt x="354" y="320"/>
                  <a:pt x="354" y="320"/>
                </a:cubicBezTo>
                <a:cubicBezTo>
                  <a:pt x="354" y="336"/>
                  <a:pt x="353" y="349"/>
                  <a:pt x="351" y="361"/>
                </a:cubicBezTo>
                <a:close/>
                <a:moveTo>
                  <a:pt x="559" y="25"/>
                </a:moveTo>
                <a:cubicBezTo>
                  <a:pt x="25" y="25"/>
                  <a:pt x="25" y="25"/>
                  <a:pt x="25" y="25"/>
                </a:cubicBezTo>
                <a:cubicBezTo>
                  <a:pt x="25" y="559"/>
                  <a:pt x="25" y="559"/>
                  <a:pt x="25" y="559"/>
                </a:cubicBezTo>
                <a:cubicBezTo>
                  <a:pt x="73" y="559"/>
                  <a:pt x="73" y="559"/>
                  <a:pt x="73" y="559"/>
                </a:cubicBezTo>
                <a:cubicBezTo>
                  <a:pt x="73" y="478"/>
                  <a:pt x="73" y="478"/>
                  <a:pt x="73" y="478"/>
                </a:cubicBezTo>
                <a:cubicBezTo>
                  <a:pt x="73" y="456"/>
                  <a:pt x="85" y="436"/>
                  <a:pt x="105" y="426"/>
                </a:cubicBezTo>
                <a:cubicBezTo>
                  <a:pt x="139" y="409"/>
                  <a:pt x="139" y="409"/>
                  <a:pt x="139" y="409"/>
                </a:cubicBezTo>
                <a:cubicBezTo>
                  <a:pt x="139" y="197"/>
                  <a:pt x="139" y="197"/>
                  <a:pt x="139" y="197"/>
                </a:cubicBezTo>
                <a:cubicBezTo>
                  <a:pt x="139" y="110"/>
                  <a:pt x="213" y="39"/>
                  <a:pt x="302" y="45"/>
                </a:cubicBezTo>
                <a:cubicBezTo>
                  <a:pt x="383" y="50"/>
                  <a:pt x="445" y="119"/>
                  <a:pt x="445" y="200"/>
                </a:cubicBezTo>
                <a:cubicBezTo>
                  <a:pt x="445" y="409"/>
                  <a:pt x="445" y="409"/>
                  <a:pt x="445" y="409"/>
                </a:cubicBezTo>
                <a:cubicBezTo>
                  <a:pt x="479" y="426"/>
                  <a:pt x="479" y="426"/>
                  <a:pt x="479" y="426"/>
                </a:cubicBezTo>
                <a:cubicBezTo>
                  <a:pt x="498" y="436"/>
                  <a:pt x="511" y="456"/>
                  <a:pt x="511" y="478"/>
                </a:cubicBezTo>
                <a:cubicBezTo>
                  <a:pt x="511" y="559"/>
                  <a:pt x="511" y="559"/>
                  <a:pt x="511" y="559"/>
                </a:cubicBezTo>
                <a:cubicBezTo>
                  <a:pt x="559" y="559"/>
                  <a:pt x="559" y="559"/>
                  <a:pt x="559" y="559"/>
                </a:cubicBezTo>
                <a:lnTo>
                  <a:pt x="559" y="2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2093A5-391A-A3E7-B152-382D525168CC}"/>
              </a:ext>
            </a:extLst>
          </p:cNvPr>
          <p:cNvSpPr txBox="1"/>
          <p:nvPr/>
        </p:nvSpPr>
        <p:spPr>
          <a:xfrm>
            <a:off x="2304288" y="2165997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Νοσηλευτές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C4DE3B-8F52-7DC2-768E-7EDED0202526}"/>
              </a:ext>
            </a:extLst>
          </p:cNvPr>
          <p:cNvSpPr txBox="1"/>
          <p:nvPr/>
        </p:nvSpPr>
        <p:spPr>
          <a:xfrm>
            <a:off x="2304288" y="2976765"/>
            <a:ext cx="352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Λοιπό Προσωπικό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8DEF9D91-0257-2837-65BB-9A2A5ED7408E}"/>
              </a:ext>
            </a:extLst>
          </p:cNvPr>
          <p:cNvSpPr/>
          <p:nvPr/>
        </p:nvSpPr>
        <p:spPr>
          <a:xfrm>
            <a:off x="5653278" y="2074438"/>
            <a:ext cx="271272" cy="1332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56EA5F-60CE-357D-58D4-5D7DFF756BCE}"/>
              </a:ext>
            </a:extLst>
          </p:cNvPr>
          <p:cNvSpPr txBox="1"/>
          <p:nvPr/>
        </p:nvSpPr>
        <p:spPr>
          <a:xfrm>
            <a:off x="6445173" y="2590431"/>
            <a:ext cx="288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Ιανουάριο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51C91C-D2EF-67D7-630D-8F6D63D2EE3A}"/>
              </a:ext>
            </a:extLst>
          </p:cNvPr>
          <p:cNvSpPr txBox="1"/>
          <p:nvPr/>
        </p:nvSpPr>
        <p:spPr>
          <a:xfrm>
            <a:off x="2304287" y="3901833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Ιατροί Τ.Ε.Π. 1</a:t>
            </a:r>
            <a:r>
              <a:rPr lang="el-GR" sz="1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ης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Υ.Πε.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617A6F-54F0-7592-6C29-CC207F7765E5}"/>
              </a:ext>
            </a:extLst>
          </p:cNvPr>
          <p:cNvSpPr txBox="1"/>
          <p:nvPr/>
        </p:nvSpPr>
        <p:spPr>
          <a:xfrm>
            <a:off x="2304287" y="4711451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Ιατροί Τ.Ε.Π. 2</a:t>
            </a:r>
            <a:r>
              <a:rPr lang="el-GR" sz="1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ης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Υ.Πε.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A821631-DBD2-1F25-1375-6D53D750190A}"/>
              </a:ext>
            </a:extLst>
          </p:cNvPr>
          <p:cNvSpPr txBox="1"/>
          <p:nvPr/>
        </p:nvSpPr>
        <p:spPr>
          <a:xfrm>
            <a:off x="2304287" y="5597728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Τραυματιοφορείς </a:t>
            </a:r>
          </a:p>
        </p:txBody>
      </p:sp>
      <p:sp>
        <p:nvSpPr>
          <p:cNvPr id="22" name="Google Shape;1579;p92">
            <a:extLst>
              <a:ext uri="{FF2B5EF4-FFF2-40B4-BE49-F238E27FC236}">
                <a16:creationId xmlns:a16="http://schemas.microsoft.com/office/drawing/2014/main" xmlns="" id="{C8AE644E-E7BD-DF01-8D14-A74BB7E067EF}"/>
              </a:ext>
            </a:extLst>
          </p:cNvPr>
          <p:cNvSpPr/>
          <p:nvPr/>
        </p:nvSpPr>
        <p:spPr>
          <a:xfrm>
            <a:off x="1688034" y="466751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extrusionOk="0">
                <a:moveTo>
                  <a:pt x="0" y="0"/>
                </a:move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  <a:moveTo>
                  <a:pt x="85725" y="383858"/>
                </a:moveTo>
                <a:cubicBezTo>
                  <a:pt x="84836" y="362871"/>
                  <a:pt x="99632" y="356457"/>
                  <a:pt x="102076" y="355473"/>
                </a:cubicBezTo>
                <a:lnTo>
                  <a:pt x="146526" y="333724"/>
                </a:lnTo>
                <a:lnTo>
                  <a:pt x="146526" y="341694"/>
                </a:lnTo>
                <a:cubicBezTo>
                  <a:pt x="129849" y="345811"/>
                  <a:pt x="118038" y="360648"/>
                  <a:pt x="117761" y="377825"/>
                </a:cubicBezTo>
                <a:lnTo>
                  <a:pt x="117761" y="377825"/>
                </a:lnTo>
                <a:lnTo>
                  <a:pt x="117761" y="430086"/>
                </a:lnTo>
                <a:lnTo>
                  <a:pt x="135604" y="430086"/>
                </a:lnTo>
                <a:lnTo>
                  <a:pt x="135604" y="378365"/>
                </a:lnTo>
                <a:cubicBezTo>
                  <a:pt x="136045" y="367309"/>
                  <a:pt x="145364" y="358702"/>
                  <a:pt x="156420" y="359143"/>
                </a:cubicBezTo>
                <a:cubicBezTo>
                  <a:pt x="166858" y="359559"/>
                  <a:pt x="175225" y="367925"/>
                  <a:pt x="175641" y="378365"/>
                </a:cubicBezTo>
                <a:lnTo>
                  <a:pt x="175641" y="429927"/>
                </a:lnTo>
                <a:lnTo>
                  <a:pt x="193485" y="429927"/>
                </a:lnTo>
                <a:lnTo>
                  <a:pt x="193485" y="378365"/>
                </a:lnTo>
                <a:cubicBezTo>
                  <a:pt x="193485" y="378143"/>
                  <a:pt x="193485" y="377889"/>
                  <a:pt x="193485" y="377666"/>
                </a:cubicBezTo>
                <a:cubicBezTo>
                  <a:pt x="193136" y="360518"/>
                  <a:pt x="181289" y="345751"/>
                  <a:pt x="164624" y="341694"/>
                </a:cubicBezTo>
                <a:lnTo>
                  <a:pt x="164624" y="325025"/>
                </a:lnTo>
                <a:lnTo>
                  <a:pt x="193548" y="310896"/>
                </a:lnTo>
                <a:lnTo>
                  <a:pt x="221488" y="352933"/>
                </a:lnTo>
                <a:lnTo>
                  <a:pt x="242856" y="352933"/>
                </a:lnTo>
                <a:lnTo>
                  <a:pt x="270986" y="310610"/>
                </a:lnTo>
                <a:lnTo>
                  <a:pt x="293973" y="321786"/>
                </a:lnTo>
                <a:lnTo>
                  <a:pt x="293973" y="367633"/>
                </a:lnTo>
                <a:cubicBezTo>
                  <a:pt x="278796" y="372561"/>
                  <a:pt x="270487" y="388858"/>
                  <a:pt x="275414" y="404035"/>
                </a:cubicBezTo>
                <a:cubicBezTo>
                  <a:pt x="280342" y="419211"/>
                  <a:pt x="296640" y="427520"/>
                  <a:pt x="311817" y="422596"/>
                </a:cubicBezTo>
                <a:cubicBezTo>
                  <a:pt x="326993" y="417668"/>
                  <a:pt x="335302" y="401368"/>
                  <a:pt x="330375" y="386191"/>
                </a:cubicBezTo>
                <a:cubicBezTo>
                  <a:pt x="327517" y="377390"/>
                  <a:pt x="320618" y="370491"/>
                  <a:pt x="311817" y="367633"/>
                </a:cubicBezTo>
                <a:lnTo>
                  <a:pt x="311817" y="330486"/>
                </a:lnTo>
                <a:lnTo>
                  <a:pt x="363823" y="355886"/>
                </a:lnTo>
                <a:cubicBezTo>
                  <a:pt x="363823" y="355886"/>
                  <a:pt x="380270" y="362236"/>
                  <a:pt x="379317" y="384461"/>
                </a:cubicBezTo>
                <a:lnTo>
                  <a:pt x="379317" y="439547"/>
                </a:lnTo>
                <a:lnTo>
                  <a:pt x="85725" y="439547"/>
                </a:lnTo>
                <a:close/>
                <a:moveTo>
                  <a:pt x="232442" y="152654"/>
                </a:moveTo>
                <a:cubicBezTo>
                  <a:pt x="262541" y="152654"/>
                  <a:pt x="283623" y="162179"/>
                  <a:pt x="291116" y="171418"/>
                </a:cubicBezTo>
                <a:cubicBezTo>
                  <a:pt x="291116" y="171418"/>
                  <a:pt x="291116" y="171672"/>
                  <a:pt x="291116" y="171799"/>
                </a:cubicBezTo>
                <a:cubicBezTo>
                  <a:pt x="291116" y="171926"/>
                  <a:pt x="291116" y="172212"/>
                  <a:pt x="291116" y="172403"/>
                </a:cubicBezTo>
                <a:cubicBezTo>
                  <a:pt x="291779" y="197913"/>
                  <a:pt x="283032" y="222776"/>
                  <a:pt x="266541" y="242253"/>
                </a:cubicBezTo>
                <a:cubicBezTo>
                  <a:pt x="266097" y="242761"/>
                  <a:pt x="265716" y="243142"/>
                  <a:pt x="265621" y="243237"/>
                </a:cubicBezTo>
                <a:lnTo>
                  <a:pt x="264382" y="244824"/>
                </a:lnTo>
                <a:cubicBezTo>
                  <a:pt x="264382" y="245015"/>
                  <a:pt x="251270" y="265049"/>
                  <a:pt x="231966" y="267399"/>
                </a:cubicBezTo>
                <a:cubicBezTo>
                  <a:pt x="212693" y="265049"/>
                  <a:pt x="199708" y="245174"/>
                  <a:pt x="199581" y="244824"/>
                </a:cubicBezTo>
                <a:lnTo>
                  <a:pt x="198342" y="243269"/>
                </a:lnTo>
                <a:lnTo>
                  <a:pt x="197422" y="242284"/>
                </a:lnTo>
                <a:cubicBezTo>
                  <a:pt x="180942" y="222802"/>
                  <a:pt x="172196" y="197943"/>
                  <a:pt x="172847" y="172434"/>
                </a:cubicBezTo>
                <a:lnTo>
                  <a:pt x="172847" y="172434"/>
                </a:lnTo>
                <a:lnTo>
                  <a:pt x="172847" y="172434"/>
                </a:lnTo>
                <a:cubicBezTo>
                  <a:pt x="179800" y="162878"/>
                  <a:pt x="201390" y="152654"/>
                  <a:pt x="232442" y="152654"/>
                </a:cubicBezTo>
                <a:close/>
                <a:moveTo>
                  <a:pt x="176340" y="147638"/>
                </a:moveTo>
                <a:lnTo>
                  <a:pt x="180150" y="114300"/>
                </a:lnTo>
                <a:lnTo>
                  <a:pt x="181674" y="101060"/>
                </a:lnTo>
                <a:lnTo>
                  <a:pt x="189770" y="83725"/>
                </a:lnTo>
                <a:lnTo>
                  <a:pt x="274257" y="83725"/>
                </a:lnTo>
                <a:lnTo>
                  <a:pt x="282353" y="101060"/>
                </a:lnTo>
                <a:lnTo>
                  <a:pt x="283877" y="114300"/>
                </a:lnTo>
                <a:lnTo>
                  <a:pt x="287623" y="147161"/>
                </a:lnTo>
                <a:cubicBezTo>
                  <a:pt x="273749" y="139478"/>
                  <a:pt x="254603" y="134779"/>
                  <a:pt x="232442" y="134779"/>
                </a:cubicBezTo>
                <a:cubicBezTo>
                  <a:pt x="210280" y="134779"/>
                  <a:pt x="190278" y="139700"/>
                  <a:pt x="176340" y="147638"/>
                </a:cubicBezTo>
                <a:close/>
                <a:moveTo>
                  <a:pt x="232029" y="285560"/>
                </a:moveTo>
                <a:lnTo>
                  <a:pt x="232029" y="285560"/>
                </a:lnTo>
                <a:cubicBezTo>
                  <a:pt x="241247" y="284738"/>
                  <a:pt x="250101" y="281568"/>
                  <a:pt x="257747" y="276352"/>
                </a:cubicBezTo>
                <a:lnTo>
                  <a:pt x="257747" y="298069"/>
                </a:lnTo>
                <a:lnTo>
                  <a:pt x="231997" y="336772"/>
                </a:lnTo>
                <a:lnTo>
                  <a:pt x="206375" y="298069"/>
                </a:lnTo>
                <a:lnTo>
                  <a:pt x="206375" y="276225"/>
                </a:lnTo>
                <a:cubicBezTo>
                  <a:pt x="214020" y="281441"/>
                  <a:pt x="222874" y="284611"/>
                  <a:pt x="232093" y="285433"/>
                </a:cubicBezTo>
                <a:close/>
                <a:moveTo>
                  <a:pt x="302768" y="383985"/>
                </a:moveTo>
                <a:cubicBezTo>
                  <a:pt x="308870" y="383985"/>
                  <a:pt x="313817" y="388931"/>
                  <a:pt x="313817" y="395034"/>
                </a:cubicBezTo>
                <a:cubicBezTo>
                  <a:pt x="313817" y="401136"/>
                  <a:pt x="308870" y="406083"/>
                  <a:pt x="302768" y="406083"/>
                </a:cubicBezTo>
                <a:cubicBezTo>
                  <a:pt x="296666" y="406083"/>
                  <a:pt x="291719" y="401136"/>
                  <a:pt x="291719" y="395034"/>
                </a:cubicBezTo>
                <a:cubicBezTo>
                  <a:pt x="291702" y="388931"/>
                  <a:pt x="296634" y="383972"/>
                  <a:pt x="302736" y="383953"/>
                </a:cubicBezTo>
                <a:cubicBezTo>
                  <a:pt x="302747" y="383953"/>
                  <a:pt x="302758" y="383953"/>
                  <a:pt x="302768" y="383953"/>
                </a:cubicBezTo>
                <a:close/>
                <a:moveTo>
                  <a:pt x="439293" y="439357"/>
                </a:moveTo>
                <a:lnTo>
                  <a:pt x="397066" y="439357"/>
                </a:lnTo>
                <a:lnTo>
                  <a:pt x="397066" y="384620"/>
                </a:lnTo>
                <a:cubicBezTo>
                  <a:pt x="398526" y="349980"/>
                  <a:pt x="370999" y="339503"/>
                  <a:pt x="370681" y="339439"/>
                </a:cubicBezTo>
                <a:lnTo>
                  <a:pt x="275622" y="293053"/>
                </a:lnTo>
                <a:lnTo>
                  <a:pt x="275622" y="259779"/>
                </a:lnTo>
                <a:cubicBezTo>
                  <a:pt x="277178" y="257842"/>
                  <a:pt x="278416" y="256159"/>
                  <a:pt x="279019" y="255238"/>
                </a:cubicBezTo>
                <a:cubicBezTo>
                  <a:pt x="298821" y="232494"/>
                  <a:pt x="309498" y="203222"/>
                  <a:pt x="308991" y="173069"/>
                </a:cubicBezTo>
                <a:cubicBezTo>
                  <a:pt x="308991" y="172815"/>
                  <a:pt x="308991" y="172530"/>
                  <a:pt x="308991" y="172276"/>
                </a:cubicBezTo>
                <a:cubicBezTo>
                  <a:pt x="308991" y="172022"/>
                  <a:pt x="308991" y="171990"/>
                  <a:pt x="308991" y="171863"/>
                </a:cubicBezTo>
                <a:cubicBezTo>
                  <a:pt x="309008" y="171535"/>
                  <a:pt x="309008" y="171206"/>
                  <a:pt x="308991" y="170879"/>
                </a:cubicBezTo>
                <a:cubicBezTo>
                  <a:pt x="308991" y="168529"/>
                  <a:pt x="308801" y="166148"/>
                  <a:pt x="308610" y="163703"/>
                </a:cubicBezTo>
                <a:cubicBezTo>
                  <a:pt x="308610" y="163100"/>
                  <a:pt x="308610" y="162497"/>
                  <a:pt x="308610" y="161893"/>
                </a:cubicBezTo>
                <a:lnTo>
                  <a:pt x="308293" y="161893"/>
                </a:lnTo>
                <a:cubicBezTo>
                  <a:pt x="307797" y="158280"/>
                  <a:pt x="307054" y="154705"/>
                  <a:pt x="306070" y="151194"/>
                </a:cubicBezTo>
                <a:lnTo>
                  <a:pt x="299942" y="97695"/>
                </a:lnTo>
                <a:lnTo>
                  <a:pt x="285750" y="65977"/>
                </a:lnTo>
                <a:lnTo>
                  <a:pt x="178403" y="65977"/>
                </a:lnTo>
                <a:lnTo>
                  <a:pt x="164878" y="94933"/>
                </a:lnTo>
                <a:lnTo>
                  <a:pt x="158052" y="151098"/>
                </a:lnTo>
                <a:cubicBezTo>
                  <a:pt x="157042" y="154638"/>
                  <a:pt x="156288" y="158245"/>
                  <a:pt x="155797" y="161893"/>
                </a:cubicBezTo>
                <a:lnTo>
                  <a:pt x="155797" y="161893"/>
                </a:lnTo>
                <a:cubicBezTo>
                  <a:pt x="155797" y="162497"/>
                  <a:pt x="155797" y="163100"/>
                  <a:pt x="155797" y="163703"/>
                </a:cubicBezTo>
                <a:cubicBezTo>
                  <a:pt x="155607" y="166148"/>
                  <a:pt x="155448" y="168529"/>
                  <a:pt x="155385" y="170879"/>
                </a:cubicBezTo>
                <a:cubicBezTo>
                  <a:pt x="155385" y="171196"/>
                  <a:pt x="155385" y="171514"/>
                  <a:pt x="155385" y="171863"/>
                </a:cubicBezTo>
                <a:cubicBezTo>
                  <a:pt x="155385" y="172212"/>
                  <a:pt x="155385" y="172117"/>
                  <a:pt x="155385" y="172276"/>
                </a:cubicBezTo>
                <a:cubicBezTo>
                  <a:pt x="155369" y="172540"/>
                  <a:pt x="155369" y="172805"/>
                  <a:pt x="155385" y="173069"/>
                </a:cubicBezTo>
                <a:cubicBezTo>
                  <a:pt x="154878" y="203222"/>
                  <a:pt x="165555" y="232494"/>
                  <a:pt x="185357" y="255238"/>
                </a:cubicBezTo>
                <a:cubicBezTo>
                  <a:pt x="185960" y="256159"/>
                  <a:pt x="187198" y="257842"/>
                  <a:pt x="188754" y="259779"/>
                </a:cubicBezTo>
                <a:lnTo>
                  <a:pt x="188754" y="293465"/>
                </a:lnTo>
                <a:lnTo>
                  <a:pt x="95060" y="339058"/>
                </a:lnTo>
                <a:cubicBezTo>
                  <a:pt x="93885" y="339503"/>
                  <a:pt x="66485" y="349980"/>
                  <a:pt x="67850" y="384239"/>
                </a:cubicBezTo>
                <a:lnTo>
                  <a:pt x="67850" y="439325"/>
                </a:lnTo>
                <a:lnTo>
                  <a:pt x="17844" y="439325"/>
                </a:lnTo>
                <a:lnTo>
                  <a:pt x="17844" y="17844"/>
                </a:lnTo>
                <a:lnTo>
                  <a:pt x="439357" y="1784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1631;p92">
            <a:extLst>
              <a:ext uri="{FF2B5EF4-FFF2-40B4-BE49-F238E27FC236}">
                <a16:creationId xmlns:a16="http://schemas.microsoft.com/office/drawing/2014/main" xmlns="" id="{BB1B2F8C-AA59-CBE0-F047-2AE50F034A2E}"/>
              </a:ext>
            </a:extLst>
          </p:cNvPr>
          <p:cNvGrpSpPr/>
          <p:nvPr/>
        </p:nvGrpSpPr>
        <p:grpSpPr>
          <a:xfrm>
            <a:off x="1688034" y="5536428"/>
            <a:ext cx="457200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24" name="Google Shape;1632;p92">
              <a:extLst>
                <a:ext uri="{FF2B5EF4-FFF2-40B4-BE49-F238E27FC236}">
                  <a16:creationId xmlns:a16="http://schemas.microsoft.com/office/drawing/2014/main" xmlns="" id="{B176A994-536E-2E5D-48E8-4C18562E63DA}"/>
                </a:ext>
              </a:extLst>
            </p:cNvPr>
            <p:cNvSpPr/>
            <p:nvPr/>
          </p:nvSpPr>
          <p:spPr>
            <a:xfrm>
              <a:off x="4568285" y="2533269"/>
              <a:ext cx="27813" cy="62769"/>
            </a:xfrm>
            <a:custGeom>
              <a:avLst/>
              <a:gdLst/>
              <a:ahLst/>
              <a:cxnLst/>
              <a:rect l="l" t="t" r="r" b="b"/>
              <a:pathLst>
                <a:path w="27813" h="62769" extrusionOk="0">
                  <a:moveTo>
                    <a:pt x="0" y="0"/>
                  </a:moveTo>
                  <a:lnTo>
                    <a:pt x="27813" y="0"/>
                  </a:lnTo>
                  <a:lnTo>
                    <a:pt x="27813" y="62770"/>
                  </a:lnTo>
                  <a:lnTo>
                    <a:pt x="0" y="627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633;p92">
              <a:extLst>
                <a:ext uri="{FF2B5EF4-FFF2-40B4-BE49-F238E27FC236}">
                  <a16:creationId xmlns:a16="http://schemas.microsoft.com/office/drawing/2014/main" xmlns="" id="{4D46233B-6059-EB27-4A8D-C89EC5488BB6}"/>
                </a:ext>
              </a:extLst>
            </p:cNvPr>
            <p:cNvSpPr/>
            <p:nvPr/>
          </p:nvSpPr>
          <p:spPr>
            <a:xfrm>
              <a:off x="4273295" y="2680716"/>
              <a:ext cx="95" cy="9525"/>
            </a:xfrm>
            <a:custGeom>
              <a:avLst/>
              <a:gdLst/>
              <a:ahLst/>
              <a:cxnLst/>
              <a:rect l="l" t="t" r="r" b="b"/>
              <a:pathLst>
                <a:path w="95" h="9525" extrusionOk="0">
                  <a:moveTo>
                    <a:pt x="0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634;p92">
              <a:extLst>
                <a:ext uri="{FF2B5EF4-FFF2-40B4-BE49-F238E27FC236}">
                  <a16:creationId xmlns:a16="http://schemas.microsoft.com/office/drawing/2014/main" xmlns="" id="{2E92FB12-A061-6906-86F3-A2F473386704}"/>
                </a:ext>
              </a:extLst>
            </p:cNvPr>
            <p:cNvSpPr/>
            <p:nvPr/>
          </p:nvSpPr>
          <p:spPr>
            <a:xfrm>
              <a:off x="4596860" y="2533269"/>
              <a:ext cx="27813" cy="62769"/>
            </a:xfrm>
            <a:custGeom>
              <a:avLst/>
              <a:gdLst/>
              <a:ahLst/>
              <a:cxnLst/>
              <a:rect l="l" t="t" r="r" b="b"/>
              <a:pathLst>
                <a:path w="27813" h="62769" extrusionOk="0">
                  <a:moveTo>
                    <a:pt x="0" y="0"/>
                  </a:moveTo>
                  <a:lnTo>
                    <a:pt x="27813" y="0"/>
                  </a:lnTo>
                  <a:lnTo>
                    <a:pt x="27813" y="62770"/>
                  </a:lnTo>
                  <a:lnTo>
                    <a:pt x="0" y="627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635;p92">
              <a:extLst>
                <a:ext uri="{FF2B5EF4-FFF2-40B4-BE49-F238E27FC236}">
                  <a16:creationId xmlns:a16="http://schemas.microsoft.com/office/drawing/2014/main" xmlns="" id="{37713025-AD5D-F120-16E0-B0717D319EFD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313021" y="1313021"/>
                  </a:moveTo>
                  <a:lnTo>
                    <a:pt x="58579" y="1313021"/>
                  </a:lnTo>
                  <a:lnTo>
                    <a:pt x="58579" y="58484"/>
                  </a:lnTo>
                  <a:lnTo>
                    <a:pt x="1313021" y="584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36;p92">
              <a:extLst>
                <a:ext uri="{FF2B5EF4-FFF2-40B4-BE49-F238E27FC236}">
                  <a16:creationId xmlns:a16="http://schemas.microsoft.com/office/drawing/2014/main" xmlns="" id="{08AA429C-647D-B602-FF5E-308961FE0FF6}"/>
                </a:ext>
              </a:extLst>
            </p:cNvPr>
            <p:cNvSpPr/>
            <p:nvPr/>
          </p:nvSpPr>
          <p:spPr>
            <a:xfrm>
              <a:off x="4076700" y="2314003"/>
              <a:ext cx="983456" cy="905446"/>
            </a:xfrm>
            <a:custGeom>
              <a:avLst/>
              <a:gdLst/>
              <a:ahLst/>
              <a:cxnLst/>
              <a:rect l="l" t="t" r="r" b="b"/>
              <a:pathLst>
                <a:path w="983456" h="905446" extrusionOk="0">
                  <a:moveTo>
                    <a:pt x="180975" y="661321"/>
                  </a:moveTo>
                  <a:lnTo>
                    <a:pt x="414052" y="661321"/>
                  </a:lnTo>
                  <a:lnTo>
                    <a:pt x="414052" y="811911"/>
                  </a:lnTo>
                  <a:lnTo>
                    <a:pt x="924878" y="811911"/>
                  </a:lnTo>
                  <a:lnTo>
                    <a:pt x="924878" y="905447"/>
                  </a:lnTo>
                  <a:lnTo>
                    <a:pt x="983456" y="905447"/>
                  </a:lnTo>
                  <a:lnTo>
                    <a:pt x="983456" y="347282"/>
                  </a:lnTo>
                  <a:lnTo>
                    <a:pt x="924878" y="347282"/>
                  </a:lnTo>
                  <a:lnTo>
                    <a:pt x="924878" y="393668"/>
                  </a:lnTo>
                  <a:lnTo>
                    <a:pt x="414052" y="393668"/>
                  </a:lnTo>
                  <a:lnTo>
                    <a:pt x="414052" y="475012"/>
                  </a:lnTo>
                  <a:lnTo>
                    <a:pt x="389001" y="475012"/>
                  </a:lnTo>
                  <a:cubicBezTo>
                    <a:pt x="389001" y="473583"/>
                    <a:pt x="389001" y="472059"/>
                    <a:pt x="389001" y="470726"/>
                  </a:cubicBezTo>
                  <a:cubicBezTo>
                    <a:pt x="389042" y="401951"/>
                    <a:pt x="358117" y="336813"/>
                    <a:pt x="304800" y="293370"/>
                  </a:cubicBezTo>
                  <a:lnTo>
                    <a:pt x="304800" y="58198"/>
                  </a:lnTo>
                  <a:lnTo>
                    <a:pt x="456438" y="58198"/>
                  </a:lnTo>
                  <a:lnTo>
                    <a:pt x="456438" y="95250"/>
                  </a:lnTo>
                  <a:lnTo>
                    <a:pt x="413290" y="95250"/>
                  </a:lnTo>
                  <a:lnTo>
                    <a:pt x="413290" y="275177"/>
                  </a:lnTo>
                  <a:lnTo>
                    <a:pt x="558260" y="275177"/>
                  </a:lnTo>
                  <a:lnTo>
                    <a:pt x="558260" y="95250"/>
                  </a:lnTo>
                  <a:lnTo>
                    <a:pt x="515112" y="95250"/>
                  </a:lnTo>
                  <a:lnTo>
                    <a:pt x="515112" y="0"/>
                  </a:lnTo>
                  <a:lnTo>
                    <a:pt x="246221" y="0"/>
                  </a:lnTo>
                  <a:lnTo>
                    <a:pt x="246221" y="258699"/>
                  </a:lnTo>
                  <a:cubicBezTo>
                    <a:pt x="225356" y="250321"/>
                    <a:pt x="203372" y="245057"/>
                    <a:pt x="180975" y="243078"/>
                  </a:cubicBezTo>
                  <a:lnTo>
                    <a:pt x="180975" y="185261"/>
                  </a:lnTo>
                  <a:lnTo>
                    <a:pt x="0" y="185261"/>
                  </a:lnTo>
                  <a:lnTo>
                    <a:pt x="0" y="905447"/>
                  </a:lnTo>
                  <a:lnTo>
                    <a:pt x="180975" y="905447"/>
                  </a:lnTo>
                  <a:close/>
                  <a:moveTo>
                    <a:pt x="471488" y="153829"/>
                  </a:moveTo>
                  <a:lnTo>
                    <a:pt x="499300" y="153829"/>
                  </a:lnTo>
                  <a:lnTo>
                    <a:pt x="499300" y="216694"/>
                  </a:lnTo>
                  <a:lnTo>
                    <a:pt x="471869" y="216694"/>
                  </a:lnTo>
                  <a:close/>
                  <a:moveTo>
                    <a:pt x="472154" y="452247"/>
                  </a:moveTo>
                  <a:lnTo>
                    <a:pt x="924878" y="452247"/>
                  </a:lnTo>
                  <a:lnTo>
                    <a:pt x="924878" y="753047"/>
                  </a:lnTo>
                  <a:lnTo>
                    <a:pt x="472535" y="753047"/>
                  </a:lnTo>
                  <a:close/>
                  <a:moveTo>
                    <a:pt x="180975" y="302038"/>
                  </a:moveTo>
                  <a:cubicBezTo>
                    <a:pt x="266330" y="312345"/>
                    <a:pt x="330559" y="384750"/>
                    <a:pt x="330613" y="470726"/>
                  </a:cubicBezTo>
                  <a:cubicBezTo>
                    <a:pt x="330613" y="472154"/>
                    <a:pt x="330613" y="473583"/>
                    <a:pt x="330613" y="475012"/>
                  </a:cubicBezTo>
                  <a:lnTo>
                    <a:pt x="180975" y="475012"/>
                  </a:lnTo>
                  <a:close/>
                  <a:moveTo>
                    <a:pt x="180975" y="533972"/>
                  </a:moveTo>
                  <a:lnTo>
                    <a:pt x="414052" y="533972"/>
                  </a:lnTo>
                  <a:lnTo>
                    <a:pt x="414052" y="603123"/>
                  </a:lnTo>
                  <a:lnTo>
                    <a:pt x="180975" y="603123"/>
                  </a:lnTo>
                  <a:close/>
                  <a:moveTo>
                    <a:pt x="122396" y="847154"/>
                  </a:moveTo>
                  <a:lnTo>
                    <a:pt x="59341" y="847154"/>
                  </a:lnTo>
                  <a:lnTo>
                    <a:pt x="59341" y="243840"/>
                  </a:lnTo>
                  <a:lnTo>
                    <a:pt x="122777" y="2438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8357792-3E20-1084-5684-627BB438F34B}"/>
              </a:ext>
            </a:extLst>
          </p:cNvPr>
          <p:cNvSpPr txBox="1"/>
          <p:nvPr/>
        </p:nvSpPr>
        <p:spPr>
          <a:xfrm>
            <a:off x="6445173" y="3873513"/>
            <a:ext cx="288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Φεβρουάριο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A2E3237-D898-A561-43B2-BBFB48E9DC97}"/>
              </a:ext>
            </a:extLst>
          </p:cNvPr>
          <p:cNvSpPr txBox="1"/>
          <p:nvPr/>
        </p:nvSpPr>
        <p:spPr>
          <a:xfrm>
            <a:off x="6445173" y="4740026"/>
            <a:ext cx="2882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Απρίλιο 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6907DD6-2449-2CBA-417F-06C7EC58AED6}"/>
              </a:ext>
            </a:extLst>
          </p:cNvPr>
          <p:cNvSpPr txBox="1"/>
          <p:nvPr/>
        </p:nvSpPr>
        <p:spPr>
          <a:xfrm>
            <a:off x="6445173" y="5474158"/>
            <a:ext cx="288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Φεβρουάριο 2025</a:t>
            </a:r>
          </a:p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(Πρόγραμμα ΟΑΕΔ)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7B27674B-A913-0CF5-1C24-BA2C6A0431E1}"/>
              </a:ext>
            </a:extLst>
          </p:cNvPr>
          <p:cNvSpPr/>
          <p:nvPr/>
        </p:nvSpPr>
        <p:spPr>
          <a:xfrm>
            <a:off x="5653278" y="3795590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89FDB998-5439-66CC-ED4C-A0069A1DAED6}"/>
              </a:ext>
            </a:extLst>
          </p:cNvPr>
          <p:cNvSpPr/>
          <p:nvPr/>
        </p:nvSpPr>
        <p:spPr>
          <a:xfrm>
            <a:off x="5653278" y="4644776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61B7F6E2-CDFD-1651-FDFE-82FD363BC7CC}"/>
              </a:ext>
            </a:extLst>
          </p:cNvPr>
          <p:cNvSpPr/>
          <p:nvPr/>
        </p:nvSpPr>
        <p:spPr>
          <a:xfrm>
            <a:off x="5653278" y="5504880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F870F7E-41C4-FE35-144C-723CD48F84EF}"/>
              </a:ext>
            </a:extLst>
          </p:cNvPr>
          <p:cNvSpPr txBox="1"/>
          <p:nvPr/>
        </p:nvSpPr>
        <p:spPr>
          <a:xfrm>
            <a:off x="1551640" y="1276350"/>
            <a:ext cx="427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Αναμενόμενες Προσλήψεις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DE01F33-782B-1417-83CC-9FD0330723C5}"/>
              </a:ext>
            </a:extLst>
          </p:cNvPr>
          <p:cNvSpPr txBox="1"/>
          <p:nvPr/>
        </p:nvSpPr>
        <p:spPr>
          <a:xfrm>
            <a:off x="5824728" y="1279155"/>
            <a:ext cx="406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Χρονοδιάγραμμα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764D80E-A807-CA4E-BA37-08E71ACEB4CC}"/>
              </a:ext>
            </a:extLst>
          </p:cNvPr>
          <p:cNvCxnSpPr/>
          <p:nvPr/>
        </p:nvCxnSpPr>
        <p:spPr>
          <a:xfrm>
            <a:off x="1808815" y="1752600"/>
            <a:ext cx="378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3A9CFB1-5E4D-3A34-0101-B17248A49416}"/>
              </a:ext>
            </a:extLst>
          </p:cNvPr>
          <p:cNvCxnSpPr/>
          <p:nvPr/>
        </p:nvCxnSpPr>
        <p:spPr>
          <a:xfrm>
            <a:off x="5927712" y="1752600"/>
            <a:ext cx="378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01A2D-4F56-E836-F816-F13E35D1FE90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942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C9F82F-FE87-B6AD-85B3-086676FB9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xmlns="" id="{8DACC501-2BBF-8C23-52C9-1D26FADF7C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4705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8DACC501-2BBF-8C23-52C9-1D26FADF7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B4254FA-BFC2-EE3A-3CAE-7D533E4F7600}"/>
              </a:ext>
            </a:extLst>
          </p:cNvPr>
          <p:cNvGrpSpPr/>
          <p:nvPr/>
        </p:nvGrpSpPr>
        <p:grpSpPr>
          <a:xfrm>
            <a:off x="1106455" y="2144266"/>
            <a:ext cx="9827999" cy="454266"/>
            <a:chOff x="1767021" y="2151471"/>
            <a:chExt cx="8592696" cy="454266"/>
          </a:xfrm>
        </p:grpSpPr>
        <p:sp>
          <p:nvSpPr>
            <p:cNvPr id="47" name="Google Shape;5256;p153">
              <a:extLst>
                <a:ext uri="{FF2B5EF4-FFF2-40B4-BE49-F238E27FC236}">
                  <a16:creationId xmlns:a16="http://schemas.microsoft.com/office/drawing/2014/main" xmlns="" id="{49C2E0A3-ACF8-F2F8-3C41-B236E9A19038}"/>
                </a:ext>
              </a:extLst>
            </p:cNvPr>
            <p:cNvSpPr/>
            <p:nvPr/>
          </p:nvSpPr>
          <p:spPr>
            <a:xfrm>
              <a:off x="1767021" y="2151472"/>
              <a:ext cx="2160000" cy="453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8" name="Google Shape;5257;p153">
              <a:extLst>
                <a:ext uri="{FF2B5EF4-FFF2-40B4-BE49-F238E27FC236}">
                  <a16:creationId xmlns:a16="http://schemas.microsoft.com/office/drawing/2014/main" xmlns="" id="{389BFA6D-627C-F2D4-D46F-61F5FDC3A838}"/>
                </a:ext>
              </a:extLst>
            </p:cNvPr>
            <p:cNvSpPr/>
            <p:nvPr/>
          </p:nvSpPr>
          <p:spPr>
            <a:xfrm>
              <a:off x="3927603" y="2151472"/>
              <a:ext cx="2160000" cy="4542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Google Shape;5258;p153">
              <a:extLst>
                <a:ext uri="{FF2B5EF4-FFF2-40B4-BE49-F238E27FC236}">
                  <a16:creationId xmlns:a16="http://schemas.microsoft.com/office/drawing/2014/main" xmlns="" id="{B4F539E1-42FF-B65C-40B8-7327E94E1BA4}"/>
                </a:ext>
              </a:extLst>
            </p:cNvPr>
            <p:cNvSpPr/>
            <p:nvPr/>
          </p:nvSpPr>
          <p:spPr>
            <a:xfrm>
              <a:off x="6082219" y="2151471"/>
              <a:ext cx="2160000" cy="4542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5259;p153">
              <a:extLst>
                <a:ext uri="{FF2B5EF4-FFF2-40B4-BE49-F238E27FC236}">
                  <a16:creationId xmlns:a16="http://schemas.microsoft.com/office/drawing/2014/main" xmlns="" id="{D91F1068-4438-00AB-00EC-06485D604407}"/>
                </a:ext>
              </a:extLst>
            </p:cNvPr>
            <p:cNvSpPr/>
            <p:nvPr/>
          </p:nvSpPr>
          <p:spPr>
            <a:xfrm>
              <a:off x="8199717" y="2151471"/>
              <a:ext cx="2160000" cy="4542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56" name="Google Shape;5273;p153">
            <a:extLst>
              <a:ext uri="{FF2B5EF4-FFF2-40B4-BE49-F238E27FC236}">
                <a16:creationId xmlns:a16="http://schemas.microsoft.com/office/drawing/2014/main" xmlns="" id="{0D221BC0-BD7B-4729-975F-19F6F019AED3}"/>
              </a:ext>
            </a:extLst>
          </p:cNvPr>
          <p:cNvCxnSpPr>
            <a:cxnSpLocks/>
          </p:cNvCxnSpPr>
          <p:nvPr/>
        </p:nvCxnSpPr>
        <p:spPr>
          <a:xfrm flipV="1">
            <a:off x="1140046" y="2367659"/>
            <a:ext cx="9828000" cy="748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6" name="Google Shape;5263;p153">
            <a:extLst>
              <a:ext uri="{FF2B5EF4-FFF2-40B4-BE49-F238E27FC236}">
                <a16:creationId xmlns:a16="http://schemas.microsoft.com/office/drawing/2014/main" xmlns="" id="{B1E51692-CD3B-899F-0066-7E968CEF2CF5}"/>
              </a:ext>
            </a:extLst>
          </p:cNvPr>
          <p:cNvCxnSpPr>
            <a:cxnSpLocks/>
          </p:cNvCxnSpPr>
          <p:nvPr/>
        </p:nvCxnSpPr>
        <p:spPr>
          <a:xfrm flipH="1" flipV="1">
            <a:off x="10922608" y="2442812"/>
            <a:ext cx="0" cy="1008000"/>
          </a:xfrm>
          <a:prstGeom prst="straightConnector1">
            <a:avLst/>
          </a:prstGeom>
          <a:noFill/>
          <a:ln w="12700" cap="flat" cmpd="sng">
            <a:solidFill>
              <a:srgbClr val="76717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" name="Google Shape;7788;p97">
            <a:extLst>
              <a:ext uri="{FF2B5EF4-FFF2-40B4-BE49-F238E27FC236}">
                <a16:creationId xmlns:a16="http://schemas.microsoft.com/office/drawing/2014/main" xmlns="" id="{66192F0E-CA65-AE24-211D-95D2C831000F}"/>
              </a:ext>
            </a:extLst>
          </p:cNvPr>
          <p:cNvSpPr/>
          <p:nvPr/>
        </p:nvSpPr>
        <p:spPr>
          <a:xfrm>
            <a:off x="2821873" y="3484823"/>
            <a:ext cx="1484187" cy="29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31/03/2025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0" name="Google Shape;5263;p153">
            <a:extLst>
              <a:ext uri="{FF2B5EF4-FFF2-40B4-BE49-F238E27FC236}">
                <a16:creationId xmlns:a16="http://schemas.microsoft.com/office/drawing/2014/main" xmlns="" id="{F9192A89-2CC1-946D-B4F2-0B82F5932195}"/>
              </a:ext>
            </a:extLst>
          </p:cNvPr>
          <p:cNvCxnSpPr>
            <a:cxnSpLocks/>
          </p:cNvCxnSpPr>
          <p:nvPr/>
        </p:nvCxnSpPr>
        <p:spPr>
          <a:xfrm flipH="1" flipV="1">
            <a:off x="8473274" y="2578729"/>
            <a:ext cx="0" cy="253186"/>
          </a:xfrm>
          <a:prstGeom prst="straightConnector1">
            <a:avLst/>
          </a:prstGeom>
          <a:noFill/>
          <a:ln w="12700" cap="flat" cmpd="sng">
            <a:solidFill>
              <a:srgbClr val="8FAADC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2" name="Google Shape;5285;p153">
            <a:extLst>
              <a:ext uri="{FF2B5EF4-FFF2-40B4-BE49-F238E27FC236}">
                <a16:creationId xmlns:a16="http://schemas.microsoft.com/office/drawing/2014/main" xmlns="" id="{A34093BA-D7AC-CF18-83CF-C4DF8FDA8B03}"/>
              </a:ext>
            </a:extLst>
          </p:cNvPr>
          <p:cNvSpPr/>
          <p:nvPr/>
        </p:nvSpPr>
        <p:spPr>
          <a:xfrm>
            <a:off x="3483024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Google Shape;5286;p153">
            <a:extLst>
              <a:ext uri="{FF2B5EF4-FFF2-40B4-BE49-F238E27FC236}">
                <a16:creationId xmlns:a16="http://schemas.microsoft.com/office/drawing/2014/main" xmlns="" id="{A63DCCA1-46B2-2DFA-7CFB-2D3D936AD7D7}"/>
              </a:ext>
            </a:extLst>
          </p:cNvPr>
          <p:cNvSpPr/>
          <p:nvPr/>
        </p:nvSpPr>
        <p:spPr>
          <a:xfrm>
            <a:off x="5954523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Google Shape;5287;p153">
            <a:extLst>
              <a:ext uri="{FF2B5EF4-FFF2-40B4-BE49-F238E27FC236}">
                <a16:creationId xmlns:a16="http://schemas.microsoft.com/office/drawing/2014/main" xmlns="" id="{6B50949E-31B0-AEC3-8726-7C1C2A0A0F83}"/>
              </a:ext>
            </a:extLst>
          </p:cNvPr>
          <p:cNvSpPr/>
          <p:nvPr/>
        </p:nvSpPr>
        <p:spPr>
          <a:xfrm>
            <a:off x="8382134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xmlns="" id="{3EA33E33-B002-5C3A-E6F4-0D97A4610073}"/>
              </a:ext>
            </a:extLst>
          </p:cNvPr>
          <p:cNvSpPr/>
          <p:nvPr/>
        </p:nvSpPr>
        <p:spPr>
          <a:xfrm rot="5400000">
            <a:off x="1074970" y="2283961"/>
            <a:ext cx="230853" cy="174877"/>
          </a:xfrm>
          <a:prstGeom prst="triangl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ts val="700"/>
            </a:pPr>
            <a:endParaRPr lang="el-GR" sz="7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Google Shape;5263;p153">
            <a:extLst>
              <a:ext uri="{FF2B5EF4-FFF2-40B4-BE49-F238E27FC236}">
                <a16:creationId xmlns:a16="http://schemas.microsoft.com/office/drawing/2014/main" xmlns="" id="{D2AB3A18-224E-F7BE-6681-FE8CFA97EAEB}"/>
              </a:ext>
            </a:extLst>
          </p:cNvPr>
          <p:cNvCxnSpPr>
            <a:cxnSpLocks/>
          </p:cNvCxnSpPr>
          <p:nvPr/>
        </p:nvCxnSpPr>
        <p:spPr>
          <a:xfrm flipH="1" flipV="1">
            <a:off x="3560200" y="2586812"/>
            <a:ext cx="0" cy="864000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3" name="Google Shape;5263;p153">
            <a:extLst>
              <a:ext uri="{FF2B5EF4-FFF2-40B4-BE49-F238E27FC236}">
                <a16:creationId xmlns:a16="http://schemas.microsoft.com/office/drawing/2014/main" xmlns="" id="{B5457885-CB58-AE1D-DD71-3C6F6A1687A3}"/>
              </a:ext>
            </a:extLst>
          </p:cNvPr>
          <p:cNvCxnSpPr>
            <a:cxnSpLocks/>
          </p:cNvCxnSpPr>
          <p:nvPr/>
        </p:nvCxnSpPr>
        <p:spPr>
          <a:xfrm flipH="1" flipV="1">
            <a:off x="6037591" y="2578729"/>
            <a:ext cx="0" cy="253186"/>
          </a:xfrm>
          <a:prstGeom prst="straightConnector1">
            <a:avLst/>
          </a:prstGeom>
          <a:noFill/>
          <a:ln w="12700" cap="flat" cmpd="sng">
            <a:solidFill>
              <a:srgbClr val="4472C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4" name="Google Shape;7788;p97">
            <a:extLst>
              <a:ext uri="{FF2B5EF4-FFF2-40B4-BE49-F238E27FC236}">
                <a16:creationId xmlns:a16="http://schemas.microsoft.com/office/drawing/2014/main" xmlns="" id="{00A9671E-9079-CEF7-A090-ADCB4FEFC8AB}"/>
              </a:ext>
            </a:extLst>
          </p:cNvPr>
          <p:cNvSpPr/>
          <p:nvPr/>
        </p:nvSpPr>
        <p:spPr>
          <a:xfrm>
            <a:off x="5296156" y="2823963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30/06/2025</a:t>
            </a:r>
            <a:endParaRPr sz="1600" b="1" i="0" u="none" strike="noStrike" cap="none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Google Shape;7788;p97">
            <a:extLst>
              <a:ext uri="{FF2B5EF4-FFF2-40B4-BE49-F238E27FC236}">
                <a16:creationId xmlns:a16="http://schemas.microsoft.com/office/drawing/2014/main" xmlns="" id="{536CC3A4-F5C5-FC23-4796-CA7040872C3D}"/>
              </a:ext>
            </a:extLst>
          </p:cNvPr>
          <p:cNvSpPr/>
          <p:nvPr/>
        </p:nvSpPr>
        <p:spPr>
          <a:xfrm>
            <a:off x="7731180" y="2829475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31/12/2025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Google Shape;7788;p97">
            <a:extLst>
              <a:ext uri="{FF2B5EF4-FFF2-40B4-BE49-F238E27FC236}">
                <a16:creationId xmlns:a16="http://schemas.microsoft.com/office/drawing/2014/main" xmlns="" id="{B2F6AB29-8ABD-EB12-6079-BC988488907D}"/>
              </a:ext>
            </a:extLst>
          </p:cNvPr>
          <p:cNvSpPr/>
          <p:nvPr/>
        </p:nvSpPr>
        <p:spPr>
          <a:xfrm>
            <a:off x="10183125" y="3499685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30/06/2026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7D34F38-368D-F91A-897C-6D97869A2B1D}"/>
              </a:ext>
            </a:extLst>
          </p:cNvPr>
          <p:cNvSpPr txBox="1"/>
          <p:nvPr/>
        </p:nvSpPr>
        <p:spPr>
          <a:xfrm>
            <a:off x="2760689" y="387675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Κ.Α.Τ.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3CD37BD-9699-CF58-F613-B16AD593401B}"/>
              </a:ext>
            </a:extLst>
          </p:cNvPr>
          <p:cNvSpPr txBox="1"/>
          <p:nvPr/>
        </p:nvSpPr>
        <p:spPr>
          <a:xfrm>
            <a:off x="2760689" y="429176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Αττικό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6F6CFA5-384E-36DD-C77D-BE611B6244A0}"/>
              </a:ext>
            </a:extLst>
          </p:cNvPr>
          <p:cNvSpPr txBox="1"/>
          <p:nvPr/>
        </p:nvSpPr>
        <p:spPr>
          <a:xfrm>
            <a:off x="2760689" y="470677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Θριάσιο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119A66B-E09E-D15B-EAC2-3DFC3BE5DE03}"/>
              </a:ext>
            </a:extLst>
          </p:cNvPr>
          <p:cNvSpPr txBox="1"/>
          <p:nvPr/>
        </p:nvSpPr>
        <p:spPr>
          <a:xfrm>
            <a:off x="5158476" y="320251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Νίκαια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0CEA1D7-09B0-2E26-37BF-D0706B88DB62}"/>
              </a:ext>
            </a:extLst>
          </p:cNvPr>
          <p:cNvSpPr txBox="1"/>
          <p:nvPr/>
        </p:nvSpPr>
        <p:spPr>
          <a:xfrm>
            <a:off x="5158476" y="360960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Ιπποκράτειο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B48BC05-B88A-FEE8-A3FC-46A89569727B}"/>
              </a:ext>
            </a:extLst>
          </p:cNvPr>
          <p:cNvSpPr txBox="1"/>
          <p:nvPr/>
        </p:nvSpPr>
        <p:spPr>
          <a:xfrm>
            <a:off x="5158476" y="4016697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Αγλαΐα Κυριακού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0D39463-2B08-DCF4-BE29-0B40DA561F68}"/>
              </a:ext>
            </a:extLst>
          </p:cNvPr>
          <p:cNvSpPr txBox="1"/>
          <p:nvPr/>
        </p:nvSpPr>
        <p:spPr>
          <a:xfrm>
            <a:off x="5158476" y="4423786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Ερυθρός Σταυρός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3229BB8-DC28-FAE7-666F-FAA0102039E5}"/>
              </a:ext>
            </a:extLst>
          </p:cNvPr>
          <p:cNvSpPr txBox="1"/>
          <p:nvPr/>
        </p:nvSpPr>
        <p:spPr>
          <a:xfrm>
            <a:off x="5158476" y="4830875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Αγία Σοφία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8FA33BB-8A22-6051-310E-E051BC659540}"/>
              </a:ext>
            </a:extLst>
          </p:cNvPr>
          <p:cNvSpPr txBox="1"/>
          <p:nvPr/>
        </p:nvSpPr>
        <p:spPr>
          <a:xfrm>
            <a:off x="5158476" y="5237964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Μεταξά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C59AC87-C1A1-5A7C-54C5-999838308AB6}"/>
              </a:ext>
            </a:extLst>
          </p:cNvPr>
          <p:cNvSpPr txBox="1"/>
          <p:nvPr/>
        </p:nvSpPr>
        <p:spPr>
          <a:xfrm>
            <a:off x="5158476" y="5645054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Τζάνειο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8520C59-173F-665B-5617-9D71C9091496}"/>
              </a:ext>
            </a:extLst>
          </p:cNvPr>
          <p:cNvSpPr txBox="1"/>
          <p:nvPr/>
        </p:nvSpPr>
        <p:spPr>
          <a:xfrm>
            <a:off x="7587050" y="318491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Λαϊκό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8B266B0-171B-B332-71E1-F461FA424528}"/>
              </a:ext>
            </a:extLst>
          </p:cNvPr>
          <p:cNvSpPr txBox="1"/>
          <p:nvPr/>
        </p:nvSpPr>
        <p:spPr>
          <a:xfrm>
            <a:off x="9922915" y="384159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err="1"/>
              <a:t>Κωνσταντοπούλειο</a:t>
            </a:r>
            <a:endParaRPr lang="el-GR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F35379C-3272-B670-98D8-5F1E26C33676}"/>
              </a:ext>
            </a:extLst>
          </p:cNvPr>
          <p:cNvSpPr txBox="1"/>
          <p:nvPr/>
        </p:nvSpPr>
        <p:spPr>
          <a:xfrm>
            <a:off x="9922915" y="422035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Παμμακάριστος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656DAE4-B622-6C0A-7AE9-E86196CFFC7D}"/>
              </a:ext>
            </a:extLst>
          </p:cNvPr>
          <p:cNvSpPr txBox="1"/>
          <p:nvPr/>
        </p:nvSpPr>
        <p:spPr>
          <a:xfrm>
            <a:off x="9922915" y="463536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Σωτηρία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9AD9866C-4960-678C-4C4A-78FF4BDD7F8B}"/>
              </a:ext>
            </a:extLst>
          </p:cNvPr>
          <p:cNvCxnSpPr/>
          <p:nvPr/>
        </p:nvCxnSpPr>
        <p:spPr>
          <a:xfrm>
            <a:off x="2786651" y="3848620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67B7D115-A4D4-DABD-A1DA-4ACE338F3A38}"/>
              </a:ext>
            </a:extLst>
          </p:cNvPr>
          <p:cNvCxnSpPr>
            <a:cxnSpLocks/>
          </p:cNvCxnSpPr>
          <p:nvPr/>
        </p:nvCxnSpPr>
        <p:spPr>
          <a:xfrm>
            <a:off x="5250436" y="3155461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381D00D4-B7D7-E088-354F-B0E811D63405}"/>
              </a:ext>
            </a:extLst>
          </p:cNvPr>
          <p:cNvCxnSpPr>
            <a:cxnSpLocks/>
          </p:cNvCxnSpPr>
          <p:nvPr/>
        </p:nvCxnSpPr>
        <p:spPr>
          <a:xfrm>
            <a:off x="7671874" y="3155461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1C58288-AF35-23D2-C9CC-28FBCD9FD9EA}"/>
              </a:ext>
            </a:extLst>
          </p:cNvPr>
          <p:cNvCxnSpPr/>
          <p:nvPr/>
        </p:nvCxnSpPr>
        <p:spPr>
          <a:xfrm>
            <a:off x="10121209" y="3841594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oogle Shape;7788;p97">
            <a:extLst>
              <a:ext uri="{FF2B5EF4-FFF2-40B4-BE49-F238E27FC236}">
                <a16:creationId xmlns:a16="http://schemas.microsoft.com/office/drawing/2014/main" xmlns="" id="{66829605-E533-CBDE-15A9-86A8ED7B3AB6}"/>
              </a:ext>
            </a:extLst>
          </p:cNvPr>
          <p:cNvSpPr/>
          <p:nvPr/>
        </p:nvSpPr>
        <p:spPr>
          <a:xfrm>
            <a:off x="4703684" y="1450299"/>
            <a:ext cx="2649526" cy="29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Χρονοδιάγραμμα</a:t>
            </a:r>
            <a:endParaRPr sz="24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287;p153">
            <a:extLst>
              <a:ext uri="{FF2B5EF4-FFF2-40B4-BE49-F238E27FC236}">
                <a16:creationId xmlns:a16="http://schemas.microsoft.com/office/drawing/2014/main" xmlns="" id="{BD8D1853-CB93-DEDD-CB3A-18887FDDF09D}"/>
              </a:ext>
            </a:extLst>
          </p:cNvPr>
          <p:cNvSpPr/>
          <p:nvPr/>
        </p:nvSpPr>
        <p:spPr>
          <a:xfrm>
            <a:off x="10842196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8C66B4-397E-1B7E-CBF6-34FF02540CC1}"/>
              </a:ext>
            </a:extLst>
          </p:cNvPr>
          <p:cNvSpPr txBox="1"/>
          <p:nvPr/>
        </p:nvSpPr>
        <p:spPr>
          <a:xfrm>
            <a:off x="9923110" y="5045333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Ευαγγελισμός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C790C7-B2DF-383A-555C-99E558055740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Κτιριακές Ανακαινίσεις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944B95-514E-D6F4-279E-5FFDDD8595D0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512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xmlns="" id="{8474BFB0-BA8B-B624-15F7-A2CA32D47A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5899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8474BFB0-BA8B-B624-15F7-A2CA32D47A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DA1D559-2E34-545B-0C39-EBC7EC3686A0}"/>
              </a:ext>
            </a:extLst>
          </p:cNvPr>
          <p:cNvGrpSpPr/>
          <p:nvPr/>
        </p:nvGrpSpPr>
        <p:grpSpPr>
          <a:xfrm>
            <a:off x="2669377" y="1569508"/>
            <a:ext cx="6853245" cy="751225"/>
            <a:chOff x="1676399" y="2328460"/>
            <a:chExt cx="6853245" cy="751225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xmlns="" id="{7F93BB6E-02D6-3566-2663-FE8BAB9BCA6D}"/>
                </a:ext>
              </a:extLst>
            </p:cNvPr>
            <p:cNvSpPr/>
            <p:nvPr/>
          </p:nvSpPr>
          <p:spPr>
            <a:xfrm>
              <a:off x="1676399" y="2328460"/>
              <a:ext cx="6853245" cy="751225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BDE0B20-67D2-B5DD-A90C-A8C9C7D5CA56}"/>
                </a:ext>
              </a:extLst>
            </p:cNvPr>
            <p:cNvSpPr txBox="1"/>
            <p:nvPr/>
          </p:nvSpPr>
          <p:spPr>
            <a:xfrm>
              <a:off x="3648517" y="2494118"/>
              <a:ext cx="1231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εκ. €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6C498E3-35BB-88E7-B6B1-A5F28289DFBD}"/>
                </a:ext>
              </a:extLst>
            </p:cNvPr>
            <p:cNvSpPr txBox="1"/>
            <p:nvPr/>
          </p:nvSpPr>
          <p:spPr>
            <a:xfrm>
              <a:off x="5939355" y="2494118"/>
              <a:ext cx="2302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έως 31/12/2025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xmlns="" id="{24675442-0A4E-755B-155E-3E3B94F7B501}"/>
                </a:ext>
              </a:extLst>
            </p:cNvPr>
            <p:cNvSpPr/>
            <p:nvPr/>
          </p:nvSpPr>
          <p:spPr>
            <a:xfrm>
              <a:off x="5095875" y="2614074"/>
              <a:ext cx="519480" cy="19800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2" name="Google Shape;1700;p92">
              <a:extLst>
                <a:ext uri="{FF2B5EF4-FFF2-40B4-BE49-F238E27FC236}">
                  <a16:creationId xmlns:a16="http://schemas.microsoft.com/office/drawing/2014/main" xmlns="" id="{9957AE8E-8115-6C1C-FDF9-6C3F11AC6EA3}"/>
                </a:ext>
              </a:extLst>
            </p:cNvPr>
            <p:cNvGrpSpPr/>
            <p:nvPr/>
          </p:nvGrpSpPr>
          <p:grpSpPr>
            <a:xfrm>
              <a:off x="2784507" y="2443074"/>
              <a:ext cx="539999" cy="540000"/>
              <a:chOff x="4508822" y="4634724"/>
              <a:chExt cx="457208" cy="457200"/>
            </a:xfrm>
            <a:solidFill>
              <a:srgbClr val="002060"/>
            </a:solidFill>
          </p:grpSpPr>
          <p:sp>
            <p:nvSpPr>
              <p:cNvPr id="13" name="Google Shape;1701;p92">
                <a:extLst>
                  <a:ext uri="{FF2B5EF4-FFF2-40B4-BE49-F238E27FC236}">
                    <a16:creationId xmlns:a16="http://schemas.microsoft.com/office/drawing/2014/main" xmlns="" id="{AC315B85-8AC1-5A9D-90D0-39D8A648E81F}"/>
                  </a:ext>
                </a:extLst>
              </p:cNvPr>
              <p:cNvSpPr/>
              <p:nvPr/>
            </p:nvSpPr>
            <p:spPr>
              <a:xfrm>
                <a:off x="4554541" y="4672824"/>
                <a:ext cx="274320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51459" extrusionOk="0">
                    <a:moveTo>
                      <a:pt x="0" y="251460"/>
                    </a:moveTo>
                    <a:lnTo>
                      <a:pt x="274320" y="251460"/>
                    </a:lnTo>
                    <a:lnTo>
                      <a:pt x="274320" y="0"/>
                    </a:lnTo>
                    <a:lnTo>
                      <a:pt x="0" y="0"/>
                    </a:lnTo>
                    <a:lnTo>
                      <a:pt x="0" y="251460"/>
                    </a:lnTo>
                    <a:close/>
                    <a:moveTo>
                      <a:pt x="19526" y="18669"/>
                    </a:moveTo>
                    <a:lnTo>
                      <a:pt x="254794" y="18669"/>
                    </a:lnTo>
                    <a:lnTo>
                      <a:pt x="254794" y="231775"/>
                    </a:lnTo>
                    <a:lnTo>
                      <a:pt x="19526" y="231775"/>
                    </a:lnTo>
                    <a:lnTo>
                      <a:pt x="19526" y="186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702;p92">
                <a:extLst>
                  <a:ext uri="{FF2B5EF4-FFF2-40B4-BE49-F238E27FC236}">
                    <a16:creationId xmlns:a16="http://schemas.microsoft.com/office/drawing/2014/main" xmlns="" id="{13FF60E0-ED27-7A14-299B-FB1AE6121529}"/>
                  </a:ext>
                </a:extLst>
              </p:cNvPr>
              <p:cNvSpPr/>
              <p:nvPr/>
            </p:nvSpPr>
            <p:spPr>
              <a:xfrm>
                <a:off x="4554541" y="5038583"/>
                <a:ext cx="5334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15240" extrusionOk="0">
                    <a:moveTo>
                      <a:pt x="0" y="0"/>
                    </a:moveTo>
                    <a:lnTo>
                      <a:pt x="53340" y="0"/>
                    </a:lnTo>
                    <a:lnTo>
                      <a:pt x="53340" y="15240"/>
                    </a:lnTo>
                    <a:lnTo>
                      <a:pt x="0" y="152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703;p92">
                <a:extLst>
                  <a:ext uri="{FF2B5EF4-FFF2-40B4-BE49-F238E27FC236}">
                    <a16:creationId xmlns:a16="http://schemas.microsoft.com/office/drawing/2014/main" xmlns="" id="{DB294B90-ECAE-FE14-7829-D6243A86A910}"/>
                  </a:ext>
                </a:extLst>
              </p:cNvPr>
              <p:cNvSpPr/>
              <p:nvPr/>
            </p:nvSpPr>
            <p:spPr>
              <a:xfrm>
                <a:off x="4592641" y="4733784"/>
                <a:ext cx="190468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90468" h="121919" extrusionOk="0">
                    <a:moveTo>
                      <a:pt x="127540" y="6318"/>
                    </a:moveTo>
                    <a:cubicBezTo>
                      <a:pt x="117893" y="11930"/>
                      <a:pt x="106950" y="14928"/>
                      <a:pt x="95790" y="15018"/>
                    </a:cubicBezTo>
                    <a:cubicBezTo>
                      <a:pt x="83634" y="14789"/>
                      <a:pt x="71774" y="11231"/>
                      <a:pt x="61500" y="4731"/>
                    </a:cubicBezTo>
                    <a:lnTo>
                      <a:pt x="53404" y="0"/>
                    </a:lnTo>
                    <a:lnTo>
                      <a:pt x="0" y="82328"/>
                    </a:lnTo>
                    <a:lnTo>
                      <a:pt x="6350" y="87884"/>
                    </a:lnTo>
                    <a:cubicBezTo>
                      <a:pt x="31101" y="109531"/>
                      <a:pt x="62782" y="121605"/>
                      <a:pt x="95663" y="121920"/>
                    </a:cubicBezTo>
                    <a:cubicBezTo>
                      <a:pt x="128200" y="121880"/>
                      <a:pt x="159622" y="110060"/>
                      <a:pt x="184118" y="88646"/>
                    </a:cubicBezTo>
                    <a:lnTo>
                      <a:pt x="190468" y="83122"/>
                    </a:lnTo>
                    <a:lnTo>
                      <a:pt x="135509" y="1588"/>
                    </a:lnTo>
                    <a:lnTo>
                      <a:pt x="127540" y="6318"/>
                    </a:lnTo>
                    <a:close/>
                    <a:moveTo>
                      <a:pt x="95790" y="102108"/>
                    </a:moveTo>
                    <a:cubicBezTo>
                      <a:pt x="70467" y="101874"/>
                      <a:pt x="45882" y="93553"/>
                      <a:pt x="25622" y="78359"/>
                    </a:cubicBezTo>
                    <a:lnTo>
                      <a:pt x="59912" y="26130"/>
                    </a:lnTo>
                    <a:cubicBezTo>
                      <a:pt x="71089" y="31535"/>
                      <a:pt x="83377" y="34243"/>
                      <a:pt x="95790" y="34036"/>
                    </a:cubicBezTo>
                    <a:cubicBezTo>
                      <a:pt x="107328" y="34118"/>
                      <a:pt x="118747" y="31691"/>
                      <a:pt x="129254" y="26924"/>
                    </a:cubicBezTo>
                    <a:lnTo>
                      <a:pt x="164211" y="79153"/>
                    </a:lnTo>
                    <a:cubicBezTo>
                      <a:pt x="144481" y="94083"/>
                      <a:pt x="120406" y="102145"/>
                      <a:pt x="95663" y="1021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704;p92">
                <a:extLst>
                  <a:ext uri="{FF2B5EF4-FFF2-40B4-BE49-F238E27FC236}">
                    <a16:creationId xmlns:a16="http://schemas.microsoft.com/office/drawing/2014/main" xmlns="" id="{C9AF426A-5188-3433-2F73-1AFC7A04BE8F}"/>
                  </a:ext>
                </a:extLst>
              </p:cNvPr>
              <p:cNvSpPr/>
              <p:nvPr/>
            </p:nvSpPr>
            <p:spPr>
              <a:xfrm>
                <a:off x="4508822" y="4634724"/>
                <a:ext cx="457208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57208" h="457200" extrusionOk="0">
                    <a:moveTo>
                      <a:pt x="426339" y="99663"/>
                    </a:moveTo>
                    <a:lnTo>
                      <a:pt x="419989" y="99663"/>
                    </a:lnTo>
                    <a:cubicBezTo>
                      <a:pt x="402454" y="99663"/>
                      <a:pt x="388239" y="113878"/>
                      <a:pt x="388239" y="131413"/>
                    </a:cubicBezTo>
                    <a:lnTo>
                      <a:pt x="388239" y="201708"/>
                    </a:lnTo>
                    <a:cubicBezTo>
                      <a:pt x="388490" y="216646"/>
                      <a:pt x="399024" y="229432"/>
                      <a:pt x="413639" y="232537"/>
                    </a:cubicBezTo>
                    <a:lnTo>
                      <a:pt x="413639" y="404209"/>
                    </a:lnTo>
                    <a:lnTo>
                      <a:pt x="362268" y="404209"/>
                    </a:lnTo>
                    <a:lnTo>
                      <a:pt x="362268" y="370173"/>
                    </a:lnTo>
                    <a:lnTo>
                      <a:pt x="223869" y="370173"/>
                    </a:lnTo>
                    <a:lnTo>
                      <a:pt x="223869" y="343281"/>
                    </a:lnTo>
                    <a:lnTo>
                      <a:pt x="362268" y="343281"/>
                    </a:lnTo>
                    <a:lnTo>
                      <a:pt x="362268" y="0"/>
                    </a:lnTo>
                    <a:lnTo>
                      <a:pt x="0" y="0"/>
                    </a:lnTo>
                    <a:lnTo>
                      <a:pt x="0" y="343281"/>
                    </a:lnTo>
                    <a:lnTo>
                      <a:pt x="138430" y="343281"/>
                    </a:lnTo>
                    <a:lnTo>
                      <a:pt x="138430" y="370173"/>
                    </a:lnTo>
                    <a:lnTo>
                      <a:pt x="0" y="370173"/>
                    </a:lnTo>
                    <a:lnTo>
                      <a:pt x="0" y="457200"/>
                    </a:lnTo>
                    <a:lnTo>
                      <a:pt x="362268" y="457200"/>
                    </a:lnTo>
                    <a:lnTo>
                      <a:pt x="362268" y="423958"/>
                    </a:lnTo>
                    <a:lnTo>
                      <a:pt x="432689" y="423958"/>
                    </a:lnTo>
                    <a:lnTo>
                      <a:pt x="432689" y="232537"/>
                    </a:lnTo>
                    <a:cubicBezTo>
                      <a:pt x="447091" y="229299"/>
                      <a:pt x="457292" y="216468"/>
                      <a:pt x="457200" y="201708"/>
                    </a:cubicBezTo>
                    <a:lnTo>
                      <a:pt x="457200" y="131286"/>
                    </a:lnTo>
                    <a:cubicBezTo>
                      <a:pt x="457587" y="114141"/>
                      <a:pt x="444002" y="99930"/>
                      <a:pt x="426857" y="99544"/>
                    </a:cubicBezTo>
                    <a:cubicBezTo>
                      <a:pt x="426682" y="99540"/>
                      <a:pt x="426510" y="99537"/>
                      <a:pt x="426339" y="99536"/>
                    </a:cubicBezTo>
                    <a:close/>
                    <a:moveTo>
                      <a:pt x="19050" y="324295"/>
                    </a:moveTo>
                    <a:lnTo>
                      <a:pt x="19050" y="19780"/>
                    </a:lnTo>
                    <a:lnTo>
                      <a:pt x="342583" y="19780"/>
                    </a:lnTo>
                    <a:lnTo>
                      <a:pt x="342583" y="324295"/>
                    </a:lnTo>
                    <a:close/>
                    <a:moveTo>
                      <a:pt x="204153" y="343345"/>
                    </a:moveTo>
                    <a:lnTo>
                      <a:pt x="204153" y="368745"/>
                    </a:lnTo>
                    <a:lnTo>
                      <a:pt x="158210" y="368745"/>
                    </a:lnTo>
                    <a:lnTo>
                      <a:pt x="158210" y="343345"/>
                    </a:lnTo>
                    <a:close/>
                    <a:moveTo>
                      <a:pt x="342583" y="438277"/>
                    </a:moveTo>
                    <a:lnTo>
                      <a:pt x="19050" y="438277"/>
                    </a:lnTo>
                    <a:lnTo>
                      <a:pt x="19050" y="390017"/>
                    </a:lnTo>
                    <a:lnTo>
                      <a:pt x="342583" y="390017"/>
                    </a:lnTo>
                    <a:lnTo>
                      <a:pt x="342583" y="438150"/>
                    </a:lnTo>
                    <a:close/>
                    <a:moveTo>
                      <a:pt x="438150" y="201708"/>
                    </a:moveTo>
                    <a:cubicBezTo>
                      <a:pt x="438274" y="208124"/>
                      <a:pt x="433175" y="213427"/>
                      <a:pt x="426758" y="213551"/>
                    </a:cubicBezTo>
                    <a:cubicBezTo>
                      <a:pt x="426596" y="213554"/>
                      <a:pt x="426437" y="213554"/>
                      <a:pt x="426275" y="213551"/>
                    </a:cubicBezTo>
                    <a:lnTo>
                      <a:pt x="419925" y="213551"/>
                    </a:lnTo>
                    <a:cubicBezTo>
                      <a:pt x="413490" y="213674"/>
                      <a:pt x="408175" y="208558"/>
                      <a:pt x="408051" y="202124"/>
                    </a:cubicBezTo>
                    <a:cubicBezTo>
                      <a:pt x="408048" y="201986"/>
                      <a:pt x="408048" y="201847"/>
                      <a:pt x="408051" y="201708"/>
                    </a:cubicBezTo>
                    <a:lnTo>
                      <a:pt x="408051" y="131286"/>
                    </a:lnTo>
                    <a:cubicBezTo>
                      <a:pt x="407943" y="124852"/>
                      <a:pt x="413074" y="119549"/>
                      <a:pt x="419510" y="119443"/>
                    </a:cubicBezTo>
                    <a:cubicBezTo>
                      <a:pt x="419649" y="119441"/>
                      <a:pt x="419786" y="119441"/>
                      <a:pt x="419925" y="119444"/>
                    </a:cubicBezTo>
                    <a:lnTo>
                      <a:pt x="426275" y="119444"/>
                    </a:lnTo>
                    <a:cubicBezTo>
                      <a:pt x="432692" y="119302"/>
                      <a:pt x="438007" y="124389"/>
                      <a:pt x="438150" y="130805"/>
                    </a:cubicBezTo>
                    <a:cubicBezTo>
                      <a:pt x="438153" y="130965"/>
                      <a:pt x="438153" y="131126"/>
                      <a:pt x="438150" y="131286"/>
                    </a:cubicBezTo>
                    <a:lnTo>
                      <a:pt x="438150" y="2017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BEF2C805-6D4B-2F38-8AD6-624EEF1C0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53646"/>
              </p:ext>
            </p:extLst>
          </p:nvPr>
        </p:nvGraphicFramePr>
        <p:xfrm>
          <a:off x="401626" y="2953117"/>
          <a:ext cx="8388956" cy="2822045"/>
        </p:xfrm>
        <a:graphic>
          <a:graphicData uri="http://schemas.openxmlformats.org/drawingml/2006/table">
            <a:tbl>
              <a:tblPr/>
              <a:tblGrid>
                <a:gridCol w="6220555">
                  <a:extLst>
                    <a:ext uri="{9D8B030D-6E8A-4147-A177-3AD203B41FA5}">
                      <a16:colId xmlns:a16="http://schemas.microsoft.com/office/drawing/2014/main" xmlns="" val="3612569462"/>
                    </a:ext>
                  </a:extLst>
                </a:gridCol>
                <a:gridCol w="771783">
                  <a:extLst>
                    <a:ext uri="{9D8B030D-6E8A-4147-A177-3AD203B41FA5}">
                      <a16:colId xmlns:a16="http://schemas.microsoft.com/office/drawing/2014/main" xmlns="" val="3530937824"/>
                    </a:ext>
                  </a:extLst>
                </a:gridCol>
                <a:gridCol w="1396618">
                  <a:extLst>
                    <a:ext uri="{9D8B030D-6E8A-4147-A177-3AD203B41FA5}">
                      <a16:colId xmlns:a16="http://schemas.microsoft.com/office/drawing/2014/main" xmlns="" val="2063393836"/>
                    </a:ext>
                  </a:extLst>
                </a:gridCol>
              </a:tblGrid>
              <a:tr h="34466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Τμήματα Διαγωνισμού 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Τεμάχια 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Συνολική αξία 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6875728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4 Πίνακας Ακτινογραφικό Ψηφιακό Συρόμενο Για 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1.106.000,00 €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199189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37 Πίνακας Φορητού Αναπνευστήρα Τ.Ε.Π./Μονάδα Αναζωογόνησης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511.500,00 €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435537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27 Πίνακας Emergency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487.560,00 €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338462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41 Πίνακας Υπέρηχος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450.000,00 €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89845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25 Πίνακας Απολυτής Πλάσματος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254.562,00 €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866855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36 Πίνακας Μόνιτορ Παρακολούθησης Φυσιολογικών Παραμέτρων Αναζωογόνησης Τ.Ε.Π.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156.651,00 €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7147509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32 Πίνακας Σετ Πίνακας Με Λάμες Διασωλήνωσης Μιας Χρήσεως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/Μονάδα Αναζωογόνησης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82.500,00 €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334644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24 Πίνακας Ψυγείου Ασκών &amp; Παράγωγων Αίματος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57.750,00 €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8912310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26 Πίνακας Κυλιόμενου Συστήματος Μεταφοράς Ασθενών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6028135"/>
                  </a:ext>
                </a:extLst>
              </a:tr>
            </a:tbl>
          </a:graphicData>
        </a:graphic>
      </p:graphicFrame>
      <p:sp>
        <p:nvSpPr>
          <p:cNvPr id="17" name="Trapezoid 16">
            <a:extLst>
              <a:ext uri="{FF2B5EF4-FFF2-40B4-BE49-F238E27FC236}">
                <a16:creationId xmlns:a16="http://schemas.microsoft.com/office/drawing/2014/main" xmlns="" id="{46E611F2-AF5D-90D1-C146-8E26796CCAAD}"/>
              </a:ext>
            </a:extLst>
          </p:cNvPr>
          <p:cNvSpPr/>
          <p:nvPr/>
        </p:nvSpPr>
        <p:spPr>
          <a:xfrm rot="16200000">
            <a:off x="7801863" y="4292139"/>
            <a:ext cx="2340000" cy="144000"/>
          </a:xfrm>
          <a:prstGeom prst="trapezoid">
            <a:avLst>
              <a:gd name="adj" fmla="val 2016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sz="11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Νέο ψηφιακό ακτινογραφικό ακτινοσκοπικό μηχάνημα με ανάρτηση οροφής για το  Ακτινολογικό Τμήμα του Μποδοσάκειου Νοσοκομείου | Ράδιο Λέχοβο">
            <a:extLst>
              <a:ext uri="{FF2B5EF4-FFF2-40B4-BE49-F238E27FC236}">
                <a16:creationId xmlns:a16="http://schemas.microsoft.com/office/drawing/2014/main" xmlns="" id="{602C8763-44C1-772F-4502-7B8F85E1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144" y="2750985"/>
            <a:ext cx="2537546" cy="32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5EE2D8-6A6E-2E23-5B47-E64FCF2F8A9A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Ενίσχυση </a:t>
            </a:r>
            <a:r>
              <a:rPr lang="el-GR" err="1">
                <a:latin typeface="Georgia"/>
                <a:cs typeface="Arial"/>
              </a:rPr>
              <a:t>Ιατροτεχνολογικού</a:t>
            </a:r>
            <a:r>
              <a:rPr lang="el-GR">
                <a:latin typeface="Georgia"/>
                <a:cs typeface="Arial"/>
              </a:rPr>
              <a:t> Εξοπλισμού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23E5E0-3C15-E313-2267-5F43BB3BB343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377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DEEE24-EC23-862A-38DF-67908561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79592801-C59F-B759-B912-25D9E412C3D4}"/>
              </a:ext>
            </a:extLst>
          </p:cNvPr>
          <p:cNvSpPr txBox="1"/>
          <p:nvPr/>
        </p:nvSpPr>
        <p:spPr>
          <a:xfrm>
            <a:off x="1611004" y="1557848"/>
            <a:ext cx="8969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Για την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εξυπηρέτηση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και την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καθοδήγηση ασθενών στα Τ.Ε.Π.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θα τοποθετηθούν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Στελέχη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του Ερυθρού Σταυρού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μεγάλα Νοσοκομεία </a:t>
            </a:r>
            <a:r>
              <a:rPr lang="el-G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Χώρας</a:t>
            </a:r>
            <a:r>
              <a:rPr lang="el-G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err="1">
                <a:latin typeface="Arial" panose="020B0604020202020204" pitchFamily="34" charset="0"/>
                <a:cs typeface="Arial" panose="020B0604020202020204" pitchFamily="34" charset="0"/>
              </a:rPr>
              <a:t>Αττικόν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, Ευαγγελισμός, Γεννηματάς).</a:t>
            </a:r>
          </a:p>
        </p:txBody>
      </p:sp>
      <p:sp>
        <p:nvSpPr>
          <p:cNvPr id="3" name="Google Shape;1073;p86">
            <a:extLst>
              <a:ext uri="{FF2B5EF4-FFF2-40B4-BE49-F238E27FC236}">
                <a16:creationId xmlns:a16="http://schemas.microsoft.com/office/drawing/2014/main" xmlns="" id="{69F50A21-13B2-7A1C-025F-94C4CAFF1D82}"/>
              </a:ext>
            </a:extLst>
          </p:cNvPr>
          <p:cNvSpPr/>
          <p:nvPr/>
        </p:nvSpPr>
        <p:spPr>
          <a:xfrm>
            <a:off x="1557189" y="3173587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1" y="551"/>
                </a:moveTo>
                <a:cubicBezTo>
                  <a:pt x="24" y="551"/>
                  <a:pt x="24" y="551"/>
                  <a:pt x="24" y="551"/>
                </a:cubicBezTo>
                <a:cubicBezTo>
                  <a:pt x="24" y="25"/>
                  <a:pt x="24" y="25"/>
                  <a:pt x="24" y="25"/>
                </a:cubicBezTo>
                <a:cubicBezTo>
                  <a:pt x="551" y="25"/>
                  <a:pt x="551" y="25"/>
                  <a:pt x="551" y="25"/>
                </a:cubicBezTo>
                <a:lnTo>
                  <a:pt x="551" y="551"/>
                </a:lnTo>
                <a:close/>
                <a:moveTo>
                  <a:pt x="439" y="439"/>
                </a:moveTo>
                <a:cubicBezTo>
                  <a:pt x="412" y="456"/>
                  <a:pt x="381" y="464"/>
                  <a:pt x="346" y="464"/>
                </a:cubicBezTo>
                <a:cubicBezTo>
                  <a:pt x="293" y="464"/>
                  <a:pt x="250" y="447"/>
                  <a:pt x="215" y="413"/>
                </a:cubicBezTo>
                <a:cubicBezTo>
                  <a:pt x="196" y="394"/>
                  <a:pt x="182" y="373"/>
                  <a:pt x="173" y="349"/>
                </a:cubicBezTo>
                <a:cubicBezTo>
                  <a:pt x="110" y="349"/>
                  <a:pt x="110" y="349"/>
                  <a:pt x="110" y="349"/>
                </a:cubicBezTo>
                <a:cubicBezTo>
                  <a:pt x="128" y="305"/>
                  <a:pt x="128" y="305"/>
                  <a:pt x="128" y="305"/>
                </a:cubicBezTo>
                <a:cubicBezTo>
                  <a:pt x="164" y="305"/>
                  <a:pt x="164" y="305"/>
                  <a:pt x="164" y="305"/>
                </a:cubicBezTo>
                <a:cubicBezTo>
                  <a:pt x="164" y="299"/>
                  <a:pt x="163" y="293"/>
                  <a:pt x="163" y="287"/>
                </a:cubicBezTo>
                <a:cubicBezTo>
                  <a:pt x="163" y="281"/>
                  <a:pt x="164" y="275"/>
                  <a:pt x="164" y="269"/>
                </a:cubicBezTo>
                <a:cubicBezTo>
                  <a:pt x="110" y="269"/>
                  <a:pt x="110" y="269"/>
                  <a:pt x="110" y="269"/>
                </a:cubicBezTo>
                <a:cubicBezTo>
                  <a:pt x="128" y="225"/>
                  <a:pt x="128" y="225"/>
                  <a:pt x="128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82" y="201"/>
                  <a:pt x="196" y="179"/>
                  <a:pt x="215" y="160"/>
                </a:cubicBezTo>
                <a:cubicBezTo>
                  <a:pt x="250" y="127"/>
                  <a:pt x="293" y="110"/>
                  <a:pt x="346" y="110"/>
                </a:cubicBezTo>
                <a:cubicBezTo>
                  <a:pt x="380" y="110"/>
                  <a:pt x="410" y="118"/>
                  <a:pt x="437" y="133"/>
                </a:cubicBezTo>
                <a:cubicBezTo>
                  <a:pt x="415" y="186"/>
                  <a:pt x="415" y="186"/>
                  <a:pt x="415" y="186"/>
                </a:cubicBezTo>
                <a:cubicBezTo>
                  <a:pt x="409" y="182"/>
                  <a:pt x="402" y="178"/>
                  <a:pt x="396" y="175"/>
                </a:cubicBezTo>
                <a:cubicBezTo>
                  <a:pt x="381" y="169"/>
                  <a:pt x="364" y="166"/>
                  <a:pt x="345" y="166"/>
                </a:cubicBezTo>
                <a:cubicBezTo>
                  <a:pt x="311" y="166"/>
                  <a:pt x="282" y="177"/>
                  <a:pt x="258" y="199"/>
                </a:cubicBezTo>
                <a:cubicBezTo>
                  <a:pt x="250" y="207"/>
                  <a:pt x="243" y="216"/>
                  <a:pt x="238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81" y="269"/>
                  <a:pt x="381" y="269"/>
                  <a:pt x="381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274"/>
                  <a:pt x="223" y="279"/>
                  <a:pt x="223" y="285"/>
                </a:cubicBezTo>
                <a:cubicBezTo>
                  <a:pt x="223" y="285"/>
                  <a:pt x="223" y="286"/>
                  <a:pt x="223" y="287"/>
                </a:cubicBezTo>
                <a:cubicBezTo>
                  <a:pt x="223" y="288"/>
                  <a:pt x="223" y="288"/>
                  <a:pt x="223" y="289"/>
                </a:cubicBezTo>
                <a:cubicBezTo>
                  <a:pt x="223" y="295"/>
                  <a:pt x="224" y="300"/>
                  <a:pt x="224" y="305"/>
                </a:cubicBezTo>
                <a:cubicBezTo>
                  <a:pt x="366" y="305"/>
                  <a:pt x="366" y="305"/>
                  <a:pt x="366" y="305"/>
                </a:cubicBezTo>
                <a:cubicBezTo>
                  <a:pt x="349" y="349"/>
                  <a:pt x="349" y="349"/>
                  <a:pt x="349" y="349"/>
                </a:cubicBezTo>
                <a:cubicBezTo>
                  <a:pt x="238" y="349"/>
                  <a:pt x="238" y="349"/>
                  <a:pt x="238" y="349"/>
                </a:cubicBezTo>
                <a:cubicBezTo>
                  <a:pt x="243" y="358"/>
                  <a:pt x="250" y="366"/>
                  <a:pt x="258" y="374"/>
                </a:cubicBezTo>
                <a:cubicBezTo>
                  <a:pt x="282" y="396"/>
                  <a:pt x="311" y="408"/>
                  <a:pt x="345" y="408"/>
                </a:cubicBezTo>
                <a:cubicBezTo>
                  <a:pt x="364" y="408"/>
                  <a:pt x="381" y="404"/>
                  <a:pt x="396" y="398"/>
                </a:cubicBezTo>
                <a:cubicBezTo>
                  <a:pt x="403" y="395"/>
                  <a:pt x="409" y="392"/>
                  <a:pt x="416" y="387"/>
                </a:cubicBezTo>
                <a:cubicBezTo>
                  <a:pt x="428" y="413"/>
                  <a:pt x="430" y="419"/>
                  <a:pt x="439" y="43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46;p88">
            <a:extLst>
              <a:ext uri="{FF2B5EF4-FFF2-40B4-BE49-F238E27FC236}">
                <a16:creationId xmlns:a16="http://schemas.microsoft.com/office/drawing/2014/main" xmlns="" id="{F6FD8BEE-2863-4761-5392-C3BA83DFA7E2}"/>
              </a:ext>
            </a:extLst>
          </p:cNvPr>
          <p:cNvSpPr/>
          <p:nvPr/>
        </p:nvSpPr>
        <p:spPr>
          <a:xfrm>
            <a:off x="1557188" y="4034439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527" y="56"/>
                </a:moveTo>
                <a:cubicBezTo>
                  <a:pt x="524" y="25"/>
                  <a:pt x="497" y="0"/>
                  <a:pt x="464" y="0"/>
                </a:cubicBezTo>
                <a:cubicBezTo>
                  <a:pt x="432" y="0"/>
                  <a:pt x="405" y="25"/>
                  <a:pt x="401" y="56"/>
                </a:cubicBezTo>
                <a:cubicBezTo>
                  <a:pt x="350" y="56"/>
                  <a:pt x="350" y="56"/>
                  <a:pt x="350" y="56"/>
                </a:cubicBezTo>
                <a:cubicBezTo>
                  <a:pt x="347" y="25"/>
                  <a:pt x="320" y="0"/>
                  <a:pt x="287" y="0"/>
                </a:cubicBezTo>
                <a:cubicBezTo>
                  <a:pt x="255" y="0"/>
                  <a:pt x="228" y="25"/>
                  <a:pt x="225" y="56"/>
                </a:cubicBezTo>
                <a:cubicBezTo>
                  <a:pt x="173" y="56"/>
                  <a:pt x="173" y="56"/>
                  <a:pt x="173" y="56"/>
                </a:cubicBezTo>
                <a:cubicBezTo>
                  <a:pt x="170" y="25"/>
                  <a:pt x="143" y="0"/>
                  <a:pt x="111" y="0"/>
                </a:cubicBezTo>
                <a:cubicBezTo>
                  <a:pt x="78" y="0"/>
                  <a:pt x="51" y="25"/>
                  <a:pt x="48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56"/>
                  <a:pt x="576" y="56"/>
                  <a:pt x="576" y="56"/>
                </a:cubicBezTo>
                <a:lnTo>
                  <a:pt x="527" y="56"/>
                </a:lnTo>
                <a:close/>
                <a:moveTo>
                  <a:pt x="464" y="25"/>
                </a:moveTo>
                <a:cubicBezTo>
                  <a:pt x="483" y="25"/>
                  <a:pt x="499" y="38"/>
                  <a:pt x="502" y="56"/>
                </a:cubicBezTo>
                <a:cubicBezTo>
                  <a:pt x="426" y="56"/>
                  <a:pt x="426" y="56"/>
                  <a:pt x="426" y="56"/>
                </a:cubicBezTo>
                <a:cubicBezTo>
                  <a:pt x="429" y="38"/>
                  <a:pt x="445" y="25"/>
                  <a:pt x="464" y="25"/>
                </a:cubicBezTo>
                <a:close/>
                <a:moveTo>
                  <a:pt x="287" y="25"/>
                </a:moveTo>
                <a:cubicBezTo>
                  <a:pt x="306" y="25"/>
                  <a:pt x="322" y="38"/>
                  <a:pt x="326" y="56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3" y="38"/>
                  <a:pt x="268" y="25"/>
                  <a:pt x="287" y="25"/>
                </a:cubicBezTo>
                <a:close/>
                <a:moveTo>
                  <a:pt x="111" y="25"/>
                </a:moveTo>
                <a:cubicBezTo>
                  <a:pt x="130" y="25"/>
                  <a:pt x="145" y="38"/>
                  <a:pt x="149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6" y="38"/>
                  <a:pt x="92" y="25"/>
                  <a:pt x="111" y="25"/>
                </a:cubicBezTo>
                <a:close/>
                <a:moveTo>
                  <a:pt x="551" y="81"/>
                </a:moveTo>
                <a:cubicBezTo>
                  <a:pt x="551" y="155"/>
                  <a:pt x="551" y="155"/>
                  <a:pt x="551" y="155"/>
                </a:cubicBezTo>
                <a:cubicBezTo>
                  <a:pt x="25" y="155"/>
                  <a:pt x="25" y="155"/>
                  <a:pt x="25" y="155"/>
                </a:cubicBezTo>
                <a:cubicBezTo>
                  <a:pt x="25" y="81"/>
                  <a:pt x="25" y="81"/>
                  <a:pt x="25" y="81"/>
                </a:cubicBezTo>
                <a:lnTo>
                  <a:pt x="551" y="81"/>
                </a:lnTo>
                <a:close/>
                <a:moveTo>
                  <a:pt x="300" y="279"/>
                </a:moveTo>
                <a:cubicBezTo>
                  <a:pt x="414" y="279"/>
                  <a:pt x="414" y="279"/>
                  <a:pt x="414" y="279"/>
                </a:cubicBezTo>
                <a:cubicBezTo>
                  <a:pt x="414" y="353"/>
                  <a:pt x="414" y="353"/>
                  <a:pt x="414" y="353"/>
                </a:cubicBezTo>
                <a:cubicBezTo>
                  <a:pt x="300" y="353"/>
                  <a:pt x="300" y="353"/>
                  <a:pt x="300" y="353"/>
                </a:cubicBezTo>
                <a:lnTo>
                  <a:pt x="300" y="279"/>
                </a:lnTo>
                <a:close/>
                <a:moveTo>
                  <a:pt x="276" y="353"/>
                </a:moveTo>
                <a:cubicBezTo>
                  <a:pt x="163" y="353"/>
                  <a:pt x="163" y="353"/>
                  <a:pt x="163" y="353"/>
                </a:cubicBezTo>
                <a:cubicBezTo>
                  <a:pt x="163" y="279"/>
                  <a:pt x="163" y="279"/>
                  <a:pt x="163" y="279"/>
                </a:cubicBezTo>
                <a:cubicBezTo>
                  <a:pt x="276" y="279"/>
                  <a:pt x="276" y="279"/>
                  <a:pt x="276" y="279"/>
                </a:cubicBezTo>
                <a:lnTo>
                  <a:pt x="276" y="353"/>
                </a:lnTo>
                <a:close/>
                <a:moveTo>
                  <a:pt x="300" y="254"/>
                </a:moveTo>
                <a:cubicBezTo>
                  <a:pt x="300" y="180"/>
                  <a:pt x="300" y="180"/>
                  <a:pt x="300" y="180"/>
                </a:cubicBezTo>
                <a:cubicBezTo>
                  <a:pt x="414" y="180"/>
                  <a:pt x="414" y="180"/>
                  <a:pt x="414" y="180"/>
                </a:cubicBezTo>
                <a:cubicBezTo>
                  <a:pt x="414" y="254"/>
                  <a:pt x="414" y="254"/>
                  <a:pt x="414" y="254"/>
                </a:cubicBezTo>
                <a:lnTo>
                  <a:pt x="300" y="254"/>
                </a:lnTo>
                <a:close/>
                <a:moveTo>
                  <a:pt x="276" y="254"/>
                </a:moveTo>
                <a:cubicBezTo>
                  <a:pt x="163" y="254"/>
                  <a:pt x="163" y="254"/>
                  <a:pt x="163" y="254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276" y="180"/>
                  <a:pt x="276" y="180"/>
                  <a:pt x="276" y="180"/>
                </a:cubicBezTo>
                <a:lnTo>
                  <a:pt x="276" y="254"/>
                </a:lnTo>
                <a:close/>
                <a:moveTo>
                  <a:pt x="138" y="254"/>
                </a:moveTo>
                <a:cubicBezTo>
                  <a:pt x="25" y="254"/>
                  <a:pt x="25" y="254"/>
                  <a:pt x="25" y="254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38" y="180"/>
                  <a:pt x="138" y="180"/>
                  <a:pt x="138" y="180"/>
                </a:cubicBezTo>
                <a:lnTo>
                  <a:pt x="138" y="254"/>
                </a:lnTo>
                <a:close/>
                <a:moveTo>
                  <a:pt x="138" y="279"/>
                </a:moveTo>
                <a:cubicBezTo>
                  <a:pt x="138" y="353"/>
                  <a:pt x="138" y="353"/>
                  <a:pt x="138" y="353"/>
                </a:cubicBezTo>
                <a:cubicBezTo>
                  <a:pt x="25" y="353"/>
                  <a:pt x="25" y="353"/>
                  <a:pt x="25" y="353"/>
                </a:cubicBezTo>
                <a:cubicBezTo>
                  <a:pt x="25" y="279"/>
                  <a:pt x="25" y="279"/>
                  <a:pt x="25" y="279"/>
                </a:cubicBezTo>
                <a:lnTo>
                  <a:pt x="138" y="279"/>
                </a:lnTo>
                <a:close/>
                <a:moveTo>
                  <a:pt x="138" y="378"/>
                </a:moveTo>
                <a:cubicBezTo>
                  <a:pt x="138" y="452"/>
                  <a:pt x="138" y="452"/>
                  <a:pt x="138" y="452"/>
                </a:cubicBezTo>
                <a:cubicBezTo>
                  <a:pt x="25" y="452"/>
                  <a:pt x="25" y="452"/>
                  <a:pt x="25" y="452"/>
                </a:cubicBezTo>
                <a:cubicBezTo>
                  <a:pt x="25" y="378"/>
                  <a:pt x="25" y="378"/>
                  <a:pt x="25" y="378"/>
                </a:cubicBezTo>
                <a:lnTo>
                  <a:pt x="138" y="378"/>
                </a:lnTo>
                <a:close/>
                <a:moveTo>
                  <a:pt x="163" y="378"/>
                </a:moveTo>
                <a:cubicBezTo>
                  <a:pt x="276" y="378"/>
                  <a:pt x="276" y="378"/>
                  <a:pt x="276" y="378"/>
                </a:cubicBezTo>
                <a:cubicBezTo>
                  <a:pt x="276" y="452"/>
                  <a:pt x="276" y="452"/>
                  <a:pt x="276" y="452"/>
                </a:cubicBezTo>
                <a:cubicBezTo>
                  <a:pt x="163" y="452"/>
                  <a:pt x="163" y="452"/>
                  <a:pt x="163" y="452"/>
                </a:cubicBezTo>
                <a:lnTo>
                  <a:pt x="163" y="378"/>
                </a:lnTo>
                <a:close/>
                <a:moveTo>
                  <a:pt x="276" y="477"/>
                </a:moveTo>
                <a:cubicBezTo>
                  <a:pt x="276" y="551"/>
                  <a:pt x="276" y="551"/>
                  <a:pt x="276" y="551"/>
                </a:cubicBezTo>
                <a:cubicBezTo>
                  <a:pt x="163" y="551"/>
                  <a:pt x="163" y="551"/>
                  <a:pt x="163" y="551"/>
                </a:cubicBezTo>
                <a:cubicBezTo>
                  <a:pt x="163" y="477"/>
                  <a:pt x="163" y="477"/>
                  <a:pt x="163" y="477"/>
                </a:cubicBezTo>
                <a:lnTo>
                  <a:pt x="276" y="477"/>
                </a:lnTo>
                <a:close/>
                <a:moveTo>
                  <a:pt x="300" y="477"/>
                </a:moveTo>
                <a:cubicBezTo>
                  <a:pt x="414" y="477"/>
                  <a:pt x="414" y="477"/>
                  <a:pt x="414" y="477"/>
                </a:cubicBezTo>
                <a:cubicBezTo>
                  <a:pt x="414" y="551"/>
                  <a:pt x="414" y="551"/>
                  <a:pt x="414" y="551"/>
                </a:cubicBezTo>
                <a:cubicBezTo>
                  <a:pt x="300" y="551"/>
                  <a:pt x="300" y="551"/>
                  <a:pt x="300" y="551"/>
                </a:cubicBezTo>
                <a:lnTo>
                  <a:pt x="300" y="477"/>
                </a:lnTo>
                <a:close/>
                <a:moveTo>
                  <a:pt x="300" y="452"/>
                </a:moveTo>
                <a:cubicBezTo>
                  <a:pt x="300" y="378"/>
                  <a:pt x="300" y="378"/>
                  <a:pt x="300" y="378"/>
                </a:cubicBezTo>
                <a:cubicBezTo>
                  <a:pt x="414" y="378"/>
                  <a:pt x="414" y="378"/>
                  <a:pt x="414" y="378"/>
                </a:cubicBezTo>
                <a:cubicBezTo>
                  <a:pt x="414" y="452"/>
                  <a:pt x="414" y="452"/>
                  <a:pt x="414" y="452"/>
                </a:cubicBezTo>
                <a:lnTo>
                  <a:pt x="300" y="452"/>
                </a:lnTo>
                <a:close/>
                <a:moveTo>
                  <a:pt x="438" y="378"/>
                </a:moveTo>
                <a:cubicBezTo>
                  <a:pt x="551" y="378"/>
                  <a:pt x="551" y="378"/>
                  <a:pt x="551" y="378"/>
                </a:cubicBezTo>
                <a:cubicBezTo>
                  <a:pt x="551" y="452"/>
                  <a:pt x="551" y="452"/>
                  <a:pt x="551" y="452"/>
                </a:cubicBezTo>
                <a:cubicBezTo>
                  <a:pt x="438" y="452"/>
                  <a:pt x="438" y="452"/>
                  <a:pt x="438" y="452"/>
                </a:cubicBezTo>
                <a:lnTo>
                  <a:pt x="438" y="378"/>
                </a:lnTo>
                <a:close/>
                <a:moveTo>
                  <a:pt x="438" y="353"/>
                </a:moveTo>
                <a:cubicBezTo>
                  <a:pt x="438" y="279"/>
                  <a:pt x="438" y="279"/>
                  <a:pt x="438" y="279"/>
                </a:cubicBezTo>
                <a:cubicBezTo>
                  <a:pt x="551" y="279"/>
                  <a:pt x="551" y="279"/>
                  <a:pt x="551" y="279"/>
                </a:cubicBezTo>
                <a:cubicBezTo>
                  <a:pt x="551" y="353"/>
                  <a:pt x="551" y="353"/>
                  <a:pt x="551" y="353"/>
                </a:cubicBezTo>
                <a:lnTo>
                  <a:pt x="438" y="353"/>
                </a:lnTo>
                <a:close/>
                <a:moveTo>
                  <a:pt x="438" y="254"/>
                </a:moveTo>
                <a:cubicBezTo>
                  <a:pt x="438" y="180"/>
                  <a:pt x="438" y="180"/>
                  <a:pt x="438" y="180"/>
                </a:cubicBezTo>
                <a:cubicBezTo>
                  <a:pt x="551" y="180"/>
                  <a:pt x="551" y="180"/>
                  <a:pt x="551" y="180"/>
                </a:cubicBezTo>
                <a:cubicBezTo>
                  <a:pt x="551" y="254"/>
                  <a:pt x="551" y="254"/>
                  <a:pt x="551" y="254"/>
                </a:cubicBezTo>
                <a:lnTo>
                  <a:pt x="438" y="254"/>
                </a:lnTo>
                <a:close/>
                <a:moveTo>
                  <a:pt x="25" y="477"/>
                </a:moveTo>
                <a:cubicBezTo>
                  <a:pt x="138" y="477"/>
                  <a:pt x="138" y="477"/>
                  <a:pt x="138" y="477"/>
                </a:cubicBezTo>
                <a:cubicBezTo>
                  <a:pt x="138" y="551"/>
                  <a:pt x="138" y="551"/>
                  <a:pt x="138" y="551"/>
                </a:cubicBezTo>
                <a:cubicBezTo>
                  <a:pt x="25" y="551"/>
                  <a:pt x="25" y="551"/>
                  <a:pt x="25" y="551"/>
                </a:cubicBezTo>
                <a:lnTo>
                  <a:pt x="25" y="477"/>
                </a:lnTo>
                <a:close/>
                <a:moveTo>
                  <a:pt x="438" y="551"/>
                </a:moveTo>
                <a:cubicBezTo>
                  <a:pt x="438" y="477"/>
                  <a:pt x="438" y="477"/>
                  <a:pt x="438" y="477"/>
                </a:cubicBezTo>
                <a:cubicBezTo>
                  <a:pt x="551" y="477"/>
                  <a:pt x="551" y="477"/>
                  <a:pt x="551" y="477"/>
                </a:cubicBezTo>
                <a:cubicBezTo>
                  <a:pt x="551" y="551"/>
                  <a:pt x="551" y="551"/>
                  <a:pt x="551" y="551"/>
                </a:cubicBezTo>
                <a:lnTo>
                  <a:pt x="438" y="55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04F611-66C3-B61D-78AF-78739D77AAA0}"/>
              </a:ext>
            </a:extLst>
          </p:cNvPr>
          <p:cNvSpPr txBox="1"/>
          <p:nvPr/>
        </p:nvSpPr>
        <p:spPr>
          <a:xfrm>
            <a:off x="2293398" y="3217521"/>
            <a:ext cx="378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Χρηματοδότηση ΕΠΑ: ~ 2 εκ. 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CC9267-7BC6-E4B0-8229-2BDBEC711CAD}"/>
              </a:ext>
            </a:extLst>
          </p:cNvPr>
          <p:cNvSpPr txBox="1"/>
          <p:nvPr/>
        </p:nvSpPr>
        <p:spPr>
          <a:xfrm>
            <a:off x="2293398" y="4078373"/>
            <a:ext cx="378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Διάρκεια Προγράμματος: 2 έτη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xmlns="" id="{49E5A884-6C90-EB3F-FC4A-7510C9005296}"/>
              </a:ext>
            </a:extLst>
          </p:cNvPr>
          <p:cNvSpPr/>
          <p:nvPr/>
        </p:nvSpPr>
        <p:spPr>
          <a:xfrm rot="16200000">
            <a:off x="5250623" y="3798810"/>
            <a:ext cx="2340000" cy="144000"/>
          </a:xfrm>
          <a:prstGeom prst="trapezoid">
            <a:avLst>
              <a:gd name="adj" fmla="val 2016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sz="11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5E1BB5-6437-E395-0D92-887C5993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11" y="2488655"/>
            <a:ext cx="3594100" cy="270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E73381-ACB9-922C-EAA0-7998E2D8F547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Πρόγραμμα με Ερυθρό Σταυρό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D74925-FD83-63A5-379A-D929F4E83E31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391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1498A2-9416-8018-2CB7-2E4BFD7DF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B7C9E45-1300-5BF7-42CD-ECDEF4C03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305411"/>
              </p:ext>
            </p:extLst>
          </p:nvPr>
        </p:nvGraphicFramePr>
        <p:xfrm>
          <a:off x="2212207" y="2401915"/>
          <a:ext cx="7767587" cy="2054171"/>
        </p:xfrm>
        <a:graphic>
          <a:graphicData uri="http://schemas.openxmlformats.org/drawingml/2006/table">
            <a:tbl>
              <a:tblPr/>
              <a:tblGrid>
                <a:gridCol w="4553790">
                  <a:extLst>
                    <a:ext uri="{9D8B030D-6E8A-4147-A177-3AD203B41FA5}">
                      <a16:colId xmlns:a16="http://schemas.microsoft.com/office/drawing/2014/main" xmlns="" val="3972459376"/>
                    </a:ext>
                  </a:extLst>
                </a:gridCol>
                <a:gridCol w="3213797">
                  <a:extLst>
                    <a:ext uri="{9D8B030D-6E8A-4147-A177-3AD203B41FA5}">
                      <a16:colId xmlns:a16="http://schemas.microsoft.com/office/drawing/2014/main" xmlns="" val="2559425088"/>
                    </a:ext>
                  </a:extLst>
                </a:gridCol>
              </a:tblGrid>
              <a:tr h="640751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8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Νομοθετικές Παρεμβάσεις</a:t>
                      </a:r>
                      <a:endParaRPr lang="el-GR" sz="2800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800" b="1" i="0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Χρονοδιάγραμμα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4633612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Νομοσχέδιο Τραύματος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Διαβούλευση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6323615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Καθηκοντολόγιο Τ.Ε.Π.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Εντός 3μήνου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7668481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Δημιουργία Ειδικότητας Τ.Ε.Π.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Εντός 6μήνου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010018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C62FF5-EB0A-6F77-D24E-85CD4844E1D2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Νομοθετικές Παρεμβάσεις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501806-437C-9294-7FD6-C5666101B7BE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0670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995190-358c-404f-a239-3ebab6d633e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27A71779DEC4A9C1B97AC1AD46240" ma:contentTypeVersion="11" ma:contentTypeDescription="Create a new document." ma:contentTypeScope="" ma:versionID="c8478a9c10925818091572f2c0654cd4">
  <xsd:schema xmlns:xsd="http://www.w3.org/2001/XMLSchema" xmlns:xs="http://www.w3.org/2001/XMLSchema" xmlns:p="http://schemas.microsoft.com/office/2006/metadata/properties" xmlns:ns2="fc995190-358c-404f-a239-3ebab6d633ef" targetNamespace="http://schemas.microsoft.com/office/2006/metadata/properties" ma:root="true" ma:fieldsID="59f8b638e175bf3e490513338b6e0a14" ns2:_="">
    <xsd:import namespace="fc995190-358c-404f-a239-3ebab6d63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95190-358c-404f-a239-3ebab6d633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7bde53e-b0a2-4e98-8550-8a152603f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ED4AB2-820E-4D8C-A729-D07C22A2B57B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fc995190-358c-404f-a239-3ebab6d633e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B374FC5-235D-4D9D-84F9-66B8C0D43017}">
  <ds:schemaRefs>
    <ds:schemaRef ds:uri="fc995190-358c-404f-a239-3ebab6d633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5055B5-3EF5-436B-9F93-CA02F3149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672</Words>
  <Application>Microsoft Office PowerPoint</Application>
  <PresentationFormat>Widescreen</PresentationFormat>
  <Paragraphs>207</Paragraphs>
  <Slides>12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Roboto</vt:lpstr>
      <vt:lpstr>Times New Roman</vt:lpstr>
      <vt:lpstr>Wingdings</vt:lpstr>
      <vt:lpstr>Custom Design</vt:lpstr>
      <vt:lpstr>Office 2013 - 2022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JTK</dc:creator>
  <cp:lastModifiedBy>Microsoft account</cp:lastModifiedBy>
  <cp:revision>3</cp:revision>
  <dcterms:created xsi:type="dcterms:W3CDTF">2022-09-15T10:13:29Z</dcterms:created>
  <dcterms:modified xsi:type="dcterms:W3CDTF">2025-01-13T09:07:54Z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0x0101006AB27A71779DEC4A9C1B97AC1AD46240</vt:lpwstr>
  </property>
  <property fmtid="{D5CDD505-2E9C-101B-9397-08002B2CF9AE}" pid="3" name="MediaServiceImageTags">
    <vt:lpwstr/>
  </property>
</Properties>
</file>